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9" r:id="rId15"/>
    <p:sldId id="280" r:id="rId16"/>
    <p:sldId id="281" r:id="rId17"/>
    <p:sldId id="269" r:id="rId18"/>
    <p:sldId id="282" r:id="rId19"/>
    <p:sldId id="283" r:id="rId20"/>
    <p:sldId id="284" r:id="rId21"/>
    <p:sldId id="270" r:id="rId22"/>
    <p:sldId id="285" r:id="rId23"/>
    <p:sldId id="286" r:id="rId24"/>
    <p:sldId id="271" r:id="rId25"/>
    <p:sldId id="287" r:id="rId26"/>
    <p:sldId id="288" r:id="rId27"/>
    <p:sldId id="289" r:id="rId28"/>
    <p:sldId id="272" r:id="rId29"/>
    <p:sldId id="290" r:id="rId30"/>
    <p:sldId id="291" r:id="rId31"/>
    <p:sldId id="292" r:id="rId32"/>
    <p:sldId id="293" r:id="rId33"/>
    <p:sldId id="273" r:id="rId34"/>
    <p:sldId id="294" r:id="rId35"/>
    <p:sldId id="295" r:id="rId36"/>
    <p:sldId id="296" r:id="rId37"/>
    <p:sldId id="309" r:id="rId38"/>
    <p:sldId id="310" r:id="rId39"/>
    <p:sldId id="314" r:id="rId40"/>
    <p:sldId id="311" r:id="rId41"/>
    <p:sldId id="312" r:id="rId42"/>
    <p:sldId id="313" r:id="rId43"/>
    <p:sldId id="274" r:id="rId44"/>
    <p:sldId id="297" r:id="rId45"/>
    <p:sldId id="298" r:id="rId46"/>
    <p:sldId id="299" r:id="rId47"/>
    <p:sldId id="275" r:id="rId48"/>
    <p:sldId id="300" r:id="rId49"/>
    <p:sldId id="301" r:id="rId50"/>
    <p:sldId id="302" r:id="rId51"/>
    <p:sldId id="276" r:id="rId52"/>
    <p:sldId id="303" r:id="rId53"/>
    <p:sldId id="304" r:id="rId54"/>
    <p:sldId id="277" r:id="rId55"/>
    <p:sldId id="306" r:id="rId56"/>
    <p:sldId id="278" r:id="rId57"/>
    <p:sldId id="307" r:id="rId58"/>
    <p:sldId id="308"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78"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BADA9D5A-A5B0-4677-AFD7-2877354567CC}" type="datetimeFigureOut">
              <a:rPr lang="en-US" smtClean="0"/>
              <a:t>4/27/2016</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4D04FF4F-6E7A-46AB-9F0D-FCDACB056F4C}"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ADA9D5A-A5B0-4677-AFD7-2877354567CC}"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D04FF4F-6E7A-46AB-9F0D-FCDACB056F4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ADA9D5A-A5B0-4677-AFD7-2877354567CC}"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D04FF4F-6E7A-46AB-9F0D-FCDACB056F4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ADA9D5A-A5B0-4677-AFD7-2877354567CC}"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D04FF4F-6E7A-46AB-9F0D-FCDACB056F4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ADA9D5A-A5B0-4677-AFD7-2877354567CC}"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D04FF4F-6E7A-46AB-9F0D-FCDACB056F4C}"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ADA9D5A-A5B0-4677-AFD7-2877354567CC}" type="datetimeFigureOut">
              <a:rPr lang="en-US" smtClean="0"/>
              <a:t>4/27/2016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D04FF4F-6E7A-46AB-9F0D-FCDACB056F4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ADA9D5A-A5B0-4677-AFD7-2877354567CC}" type="datetimeFigureOut">
              <a:rPr lang="en-US" smtClean="0"/>
              <a:t>4/27/2016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D04FF4F-6E7A-46AB-9F0D-FCDACB056F4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ADA9D5A-A5B0-4677-AFD7-2877354567CC}" type="datetimeFigureOut">
              <a:rPr lang="en-US" smtClean="0"/>
              <a:t>4/27/2016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D04FF4F-6E7A-46AB-9F0D-FCDACB056F4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BADA9D5A-A5B0-4677-AFD7-2877354567CC}" type="datetimeFigureOut">
              <a:rPr lang="en-US" smtClean="0"/>
              <a:t>4/27/2016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D04FF4F-6E7A-46AB-9F0D-FCDACB056F4C}"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ADA9D5A-A5B0-4677-AFD7-2877354567CC}" type="datetimeFigureOut">
              <a:rPr lang="en-US" smtClean="0"/>
              <a:t>4/27/2016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D04FF4F-6E7A-46AB-9F0D-FCDACB056F4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BADA9D5A-A5B0-4677-AFD7-2877354567CC}" type="datetimeFigureOut">
              <a:rPr lang="en-US" smtClean="0"/>
              <a:t>4/27/2016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D04FF4F-6E7A-46AB-9F0D-FCDACB056F4C}"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ADA9D5A-A5B0-4677-AFD7-2877354567CC}" type="datetimeFigureOut">
              <a:rPr lang="en-US" smtClean="0"/>
              <a:t>4/27/2016</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4D04FF4F-6E7A-46AB-9F0D-FCDACB056F4C}"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0304482" cy="6858000"/>
          </a:xfrm>
          <a:prstGeom prst="rect">
            <a:avLst/>
          </a:prstGeom>
        </p:spPr>
      </p:pic>
      <p:sp>
        <p:nvSpPr>
          <p:cNvPr id="2" name="Title 1"/>
          <p:cNvSpPr>
            <a:spLocks noGrp="1"/>
          </p:cNvSpPr>
          <p:nvPr>
            <p:ph type="ctrTitle"/>
          </p:nvPr>
        </p:nvSpPr>
        <p:spPr>
          <a:xfrm>
            <a:off x="304800" y="5257800"/>
            <a:ext cx="7406640" cy="783102"/>
          </a:xfrm>
        </p:spPr>
        <p:txBody>
          <a:bodyPr/>
          <a:lstStyle/>
          <a:p>
            <a:r>
              <a:rPr lang="en-US" dirty="0" smtClean="0"/>
              <a:t>Warfare in American History</a:t>
            </a:r>
            <a:endParaRPr lang="en-US" dirty="0"/>
          </a:p>
        </p:txBody>
      </p:sp>
      <p:sp>
        <p:nvSpPr>
          <p:cNvPr id="3" name="Subtitle 2"/>
          <p:cNvSpPr>
            <a:spLocks noGrp="1"/>
          </p:cNvSpPr>
          <p:nvPr>
            <p:ph type="subTitle" idx="1"/>
          </p:nvPr>
        </p:nvSpPr>
        <p:spPr>
          <a:xfrm>
            <a:off x="228600" y="6248400"/>
            <a:ext cx="5638800" cy="609600"/>
          </a:xfrm>
        </p:spPr>
        <p:txBody>
          <a:bodyPr/>
          <a:lstStyle/>
          <a:p>
            <a:r>
              <a:rPr lang="en-US" dirty="0" smtClean="0"/>
              <a:t>This is why we fight…</a:t>
            </a:r>
            <a:endParaRPr lang="en-US" dirty="0"/>
          </a:p>
        </p:txBody>
      </p:sp>
    </p:spTree>
    <p:extLst>
      <p:ext uri="{BB962C8B-B14F-4D97-AF65-F5344CB8AC3E}">
        <p14:creationId xmlns:p14="http://schemas.microsoft.com/office/powerpoint/2010/main" val="33054149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Turning Points in the War of 1812</a:t>
            </a:r>
            <a:endParaRPr lang="en-US" dirty="0"/>
          </a:p>
        </p:txBody>
      </p:sp>
      <p:sp>
        <p:nvSpPr>
          <p:cNvPr id="3" name="Content Placeholder 2"/>
          <p:cNvSpPr>
            <a:spLocks noGrp="1"/>
          </p:cNvSpPr>
          <p:nvPr>
            <p:ph idx="1"/>
          </p:nvPr>
        </p:nvSpPr>
        <p:spPr/>
        <p:txBody>
          <a:bodyPr/>
          <a:lstStyle/>
          <a:p>
            <a:r>
              <a:rPr lang="en-US" dirty="0" smtClean="0"/>
              <a:t>The British burned down the White House and most of Washington, D.C.</a:t>
            </a:r>
          </a:p>
          <a:p>
            <a:r>
              <a:rPr lang="en-US" dirty="0" smtClean="0"/>
              <a:t>The British, who had been occupied by war in Europe, ran out of money! </a:t>
            </a:r>
          </a:p>
          <a:p>
            <a:r>
              <a:rPr lang="en-US" dirty="0" smtClean="0"/>
              <a:t>Just after the war officially came to an end with the signing of the Treaty of Ghent, Andrew Jackson won a decisive victory over the British at the Battle of New Orleans.</a:t>
            </a:r>
          </a:p>
          <a:p>
            <a:pPr marL="82296" indent="0">
              <a:buNone/>
            </a:pPr>
            <a:endParaRPr lang="en-US" dirty="0"/>
          </a:p>
        </p:txBody>
      </p:sp>
    </p:spTree>
    <p:extLst>
      <p:ext uri="{BB962C8B-B14F-4D97-AF65-F5344CB8AC3E}">
        <p14:creationId xmlns:p14="http://schemas.microsoft.com/office/powerpoint/2010/main" val="42030651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 of the War</a:t>
            </a:r>
            <a:endParaRPr lang="en-US" dirty="0"/>
          </a:p>
        </p:txBody>
      </p:sp>
      <p:sp>
        <p:nvSpPr>
          <p:cNvPr id="3" name="Content Placeholder 2"/>
          <p:cNvSpPr>
            <a:spLocks noGrp="1"/>
          </p:cNvSpPr>
          <p:nvPr>
            <p:ph idx="1"/>
          </p:nvPr>
        </p:nvSpPr>
        <p:spPr/>
        <p:txBody>
          <a:bodyPr/>
          <a:lstStyle/>
          <a:p>
            <a:r>
              <a:rPr lang="en-US" dirty="0" smtClean="0"/>
              <a:t>The United States earned the respect of European Nations.  If we could stand up to the British – and even </a:t>
            </a:r>
            <a:r>
              <a:rPr lang="en-US" i="1" u="sng" dirty="0" smtClean="0"/>
              <a:t>win</a:t>
            </a:r>
            <a:r>
              <a:rPr lang="en-US" dirty="0" smtClean="0"/>
              <a:t> the Battle of New Orleans – then we must be more formidable than they had previously thought.  Europe was put on notice.</a:t>
            </a:r>
          </a:p>
          <a:p>
            <a:r>
              <a:rPr lang="en-US" dirty="0" smtClean="0"/>
              <a:t>Also, Native American tribes were driven west of the Mississippi River for the most part.</a:t>
            </a:r>
            <a:endParaRPr lang="en-US" dirty="0"/>
          </a:p>
        </p:txBody>
      </p:sp>
    </p:spTree>
    <p:extLst>
      <p:ext uri="{BB962C8B-B14F-4D97-AF65-F5344CB8AC3E}">
        <p14:creationId xmlns:p14="http://schemas.microsoft.com/office/powerpoint/2010/main" val="6291075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Mexican-American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1371600"/>
            <a:ext cx="7562865" cy="4939496"/>
          </a:xfrm>
        </p:spPr>
      </p:pic>
    </p:spTree>
    <p:extLst>
      <p:ext uri="{BB962C8B-B14F-4D97-AF65-F5344CB8AC3E}">
        <p14:creationId xmlns:p14="http://schemas.microsoft.com/office/powerpoint/2010/main" val="35559561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Prequel: The Texas War for Independence, 1835</a:t>
            </a:r>
            <a:endParaRPr lang="en-US" dirty="0"/>
          </a:p>
        </p:txBody>
      </p:sp>
      <p:sp>
        <p:nvSpPr>
          <p:cNvPr id="3" name="Content Placeholder 2"/>
          <p:cNvSpPr>
            <a:spLocks noGrp="1"/>
          </p:cNvSpPr>
          <p:nvPr>
            <p:ph idx="1"/>
          </p:nvPr>
        </p:nvSpPr>
        <p:spPr/>
        <p:txBody>
          <a:bodyPr/>
          <a:lstStyle/>
          <a:p>
            <a:pPr marL="82296" indent="0">
              <a:buNone/>
            </a:pPr>
            <a:r>
              <a:rPr lang="en-US" dirty="0" smtClean="0"/>
              <a:t>So, to begin with, we need to understand Texas.  Texas was originally a part of Mexico.  When Stephen F.  Austin brought 300 American families to the region, they promised to be Catholic, non-slaveholders, and loyal to Mexico.  But they lied.  In 1835, Santa Anna led an army into Texas to put down the Texans aspirations for independence.  He would not be successful.</a:t>
            </a:r>
            <a:endParaRPr lang="en-US" dirty="0"/>
          </a:p>
        </p:txBody>
      </p:sp>
    </p:spTree>
    <p:extLst>
      <p:ext uri="{BB962C8B-B14F-4D97-AF65-F5344CB8AC3E}">
        <p14:creationId xmlns:p14="http://schemas.microsoft.com/office/powerpoint/2010/main" val="20560032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43000" y="228600"/>
            <a:ext cx="7498080" cy="1143000"/>
          </a:xfrm>
        </p:spPr>
        <p:txBody>
          <a:bodyPr/>
          <a:lstStyle/>
          <a:p>
            <a:r>
              <a:rPr lang="en-US" dirty="0" smtClean="0"/>
              <a:t>The Texas War for Independence</a:t>
            </a:r>
            <a:endParaRPr lang="en-US" dirty="0"/>
          </a:p>
        </p:txBody>
      </p:sp>
      <p:sp>
        <p:nvSpPr>
          <p:cNvPr id="5" name="Content Placeholder 4"/>
          <p:cNvSpPr>
            <a:spLocks noGrp="1"/>
          </p:cNvSpPr>
          <p:nvPr>
            <p:ph sz="half" idx="1"/>
          </p:nvPr>
        </p:nvSpPr>
        <p:spPr>
          <a:xfrm>
            <a:off x="990600" y="1219200"/>
            <a:ext cx="4267200" cy="5486400"/>
          </a:xfrm>
        </p:spPr>
        <p:txBody>
          <a:bodyPr>
            <a:normAutofit lnSpcReduction="10000"/>
          </a:bodyPr>
          <a:lstStyle/>
          <a:p>
            <a:pPr marL="82296" indent="0">
              <a:buNone/>
            </a:pPr>
            <a:r>
              <a:rPr lang="en-US" dirty="0" smtClean="0"/>
              <a:t>Santa Anna did win the Battle of the Alamo; however, the military genius of Sam Houston proved too much for him.  In 1836, Santa Anna was captured and forced  – against his will – to surrender his army and allow Texas its independence.  He would later protest this as a coerced surrender and that Texas’ independence was not legitimately won. </a:t>
            </a:r>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257800" y="1524000"/>
            <a:ext cx="3657600" cy="2423263"/>
          </a:xfrm>
        </p:spPr>
      </p:pic>
      <p:sp>
        <p:nvSpPr>
          <p:cNvPr id="2" name="Rounded Rectangle 1"/>
          <p:cNvSpPr/>
          <p:nvPr/>
        </p:nvSpPr>
        <p:spPr>
          <a:xfrm>
            <a:off x="5257800" y="4191000"/>
            <a:ext cx="3657600" cy="24384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t/>
            </a:r>
            <a:br>
              <a:rPr lang="en-US" dirty="0"/>
            </a:br>
            <a:r>
              <a:rPr lang="en-US" sz="6000" dirty="0" smtClean="0">
                <a:solidFill>
                  <a:schemeClr val="accent6">
                    <a:lumMod val="50000"/>
                  </a:schemeClr>
                </a:solidFill>
                <a:latin typeface="Blackadder ITC" panose="04020505051007020D02" pitchFamily="82" charset="0"/>
              </a:rPr>
              <a:t>“Remember the Alamo!” </a:t>
            </a:r>
            <a:endParaRPr lang="en-US" sz="6000" dirty="0">
              <a:solidFill>
                <a:schemeClr val="accent6">
                  <a:lumMod val="50000"/>
                </a:schemeClr>
              </a:solidFill>
              <a:latin typeface="Blackadder ITC" panose="04020505051007020D02" pitchFamily="82" charset="0"/>
            </a:endParaRPr>
          </a:p>
        </p:txBody>
      </p:sp>
    </p:spTree>
    <p:extLst>
      <p:ext uri="{BB962C8B-B14F-4D97-AF65-F5344CB8AC3E}">
        <p14:creationId xmlns:p14="http://schemas.microsoft.com/office/powerpoint/2010/main" val="36833782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Causes of the Mexican-American War, 1846 - 1848</a:t>
            </a:r>
            <a:endParaRPr lang="en-US" dirty="0"/>
          </a:p>
        </p:txBody>
      </p:sp>
      <p:sp>
        <p:nvSpPr>
          <p:cNvPr id="6" name="Content Placeholder 5"/>
          <p:cNvSpPr>
            <a:spLocks noGrp="1"/>
          </p:cNvSpPr>
          <p:nvPr>
            <p:ph idx="1"/>
          </p:nvPr>
        </p:nvSpPr>
        <p:spPr>
          <a:xfrm>
            <a:off x="1295400" y="1600200"/>
            <a:ext cx="7498080" cy="4800600"/>
          </a:xfrm>
        </p:spPr>
        <p:txBody>
          <a:bodyPr/>
          <a:lstStyle/>
          <a:p>
            <a:r>
              <a:rPr lang="en-US" dirty="0" smtClean="0"/>
              <a:t>The annexation of Texas, and American insistence that the border was at the Rio Grande, not the Nueces River. </a:t>
            </a:r>
          </a:p>
          <a:p>
            <a:r>
              <a:rPr lang="en-US" dirty="0" smtClean="0"/>
              <a:t>James K. Polk wanted California. </a:t>
            </a:r>
          </a:p>
          <a:p>
            <a:r>
              <a:rPr lang="en-US" dirty="0" smtClean="0"/>
              <a:t>Aggression on the part of American soldiers, at the insistence of James K. Polk.</a:t>
            </a:r>
          </a:p>
          <a:p>
            <a:r>
              <a:rPr lang="en-US" dirty="0" smtClean="0"/>
              <a:t>Many Americans believed Polk wanted to add land to create “slave states.”</a:t>
            </a:r>
            <a:endParaRPr lang="en-US" dirty="0"/>
          </a:p>
        </p:txBody>
      </p:sp>
    </p:spTree>
    <p:extLst>
      <p:ext uri="{BB962C8B-B14F-4D97-AF65-F5344CB8AC3E}">
        <p14:creationId xmlns:p14="http://schemas.microsoft.com/office/powerpoint/2010/main" val="15072917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Treaty of Guadalupe-Hidalgo</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05000" y="1295400"/>
            <a:ext cx="6181030" cy="4800600"/>
          </a:xfrm>
        </p:spPr>
      </p:pic>
      <p:sp>
        <p:nvSpPr>
          <p:cNvPr id="3" name="Rounded Rectangle 2"/>
          <p:cNvSpPr/>
          <p:nvPr/>
        </p:nvSpPr>
        <p:spPr>
          <a:xfrm>
            <a:off x="1295400" y="5867400"/>
            <a:ext cx="7620000" cy="8382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dirty="0" smtClean="0">
                <a:solidFill>
                  <a:schemeClr val="accent6">
                    <a:lumMod val="50000"/>
                  </a:schemeClr>
                </a:solidFill>
              </a:rPr>
              <a:t>The United States defeated Mexico and took the entire Mexican Cession region – including California, and Texas, and the land that became seven other western states in the United States of America. </a:t>
            </a:r>
            <a:endParaRPr lang="en-US" dirty="0">
              <a:solidFill>
                <a:schemeClr val="accent6">
                  <a:lumMod val="50000"/>
                </a:schemeClr>
              </a:solidFill>
            </a:endParaRPr>
          </a:p>
        </p:txBody>
      </p:sp>
    </p:spTree>
    <p:extLst>
      <p:ext uri="{BB962C8B-B14F-4D97-AF65-F5344CB8AC3E}">
        <p14:creationId xmlns:p14="http://schemas.microsoft.com/office/powerpoint/2010/main" val="7606996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Civil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46960" y="1447800"/>
            <a:ext cx="6475629" cy="4800600"/>
          </a:xfrm>
        </p:spPr>
      </p:pic>
    </p:spTree>
    <p:extLst>
      <p:ext uri="{BB962C8B-B14F-4D97-AF65-F5344CB8AC3E}">
        <p14:creationId xmlns:p14="http://schemas.microsoft.com/office/powerpoint/2010/main" val="2838523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the Civil War</a:t>
            </a:r>
            <a:endParaRPr lang="en-US" dirty="0"/>
          </a:p>
        </p:txBody>
      </p:sp>
      <p:sp>
        <p:nvSpPr>
          <p:cNvPr id="3" name="Content Placeholder 2"/>
          <p:cNvSpPr>
            <a:spLocks noGrp="1"/>
          </p:cNvSpPr>
          <p:nvPr>
            <p:ph idx="1"/>
          </p:nvPr>
        </p:nvSpPr>
        <p:spPr/>
        <p:txBody>
          <a:bodyPr/>
          <a:lstStyle/>
          <a:p>
            <a:r>
              <a:rPr lang="en-US" dirty="0" smtClean="0"/>
              <a:t>The Civil War was caused by </a:t>
            </a:r>
          </a:p>
          <a:p>
            <a:pPr marL="82296" indent="0" algn="ctr">
              <a:buNone/>
            </a:pPr>
            <a:r>
              <a:rPr lang="en-US" sz="9600" dirty="0" smtClean="0"/>
              <a:t>S-L-A-V-E-R-Y</a:t>
            </a:r>
            <a:endParaRPr lang="en-US" sz="9600" dirty="0"/>
          </a:p>
          <a:p>
            <a:pPr marL="82296" indent="0">
              <a:buNone/>
            </a:pPr>
            <a:r>
              <a:rPr lang="en-US" dirty="0"/>
              <a:t> </a:t>
            </a:r>
            <a:r>
              <a:rPr lang="en-US" dirty="0" smtClean="0"/>
              <a:t> (Some call it “states rights” or economic     </a:t>
            </a:r>
          </a:p>
          <a:p>
            <a:pPr marL="82296" indent="0">
              <a:buNone/>
            </a:pPr>
            <a:r>
              <a:rPr lang="en-US" dirty="0"/>
              <a:t> </a:t>
            </a:r>
            <a:r>
              <a:rPr lang="en-US" dirty="0" smtClean="0"/>
              <a:t> differences, or social traditions.)</a:t>
            </a:r>
          </a:p>
          <a:p>
            <a:r>
              <a:rPr lang="en-US" dirty="0" smtClean="0"/>
              <a:t>The Election of Abraham Lincoln.</a:t>
            </a:r>
          </a:p>
          <a:p>
            <a:r>
              <a:rPr lang="en-US" dirty="0" smtClean="0"/>
              <a:t>The Secession of the Southern States.</a:t>
            </a:r>
          </a:p>
        </p:txBody>
      </p:sp>
    </p:spTree>
    <p:extLst>
      <p:ext uri="{BB962C8B-B14F-4D97-AF65-F5344CB8AC3E}">
        <p14:creationId xmlns:p14="http://schemas.microsoft.com/office/powerpoint/2010/main" val="13104525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Turning Points in the Civil War</a:t>
            </a:r>
            <a:endParaRPr lang="en-US" dirty="0"/>
          </a:p>
        </p:txBody>
      </p:sp>
      <p:sp>
        <p:nvSpPr>
          <p:cNvPr id="3" name="Content Placeholder 2"/>
          <p:cNvSpPr>
            <a:spLocks noGrp="1"/>
          </p:cNvSpPr>
          <p:nvPr>
            <p:ph idx="1"/>
          </p:nvPr>
        </p:nvSpPr>
        <p:spPr/>
        <p:txBody>
          <a:bodyPr>
            <a:normAutofit/>
          </a:bodyPr>
          <a:lstStyle/>
          <a:p>
            <a:r>
              <a:rPr lang="en-US" i="1" u="sng" dirty="0" smtClean="0"/>
              <a:t>The Battle of Antietam </a:t>
            </a:r>
            <a:r>
              <a:rPr lang="en-US" dirty="0" smtClean="0"/>
              <a:t>– which led to the Emancipation Proclamation and changed the meaning of the war. </a:t>
            </a:r>
          </a:p>
          <a:p>
            <a:r>
              <a:rPr lang="en-US" i="1" u="sng" dirty="0" smtClean="0"/>
              <a:t>The Battle of Gettysburg </a:t>
            </a:r>
            <a:r>
              <a:rPr lang="en-US" dirty="0" smtClean="0"/>
              <a:t>– which crippled Robert E. Lee’s Army of Northern Virginia going forward. </a:t>
            </a:r>
          </a:p>
          <a:p>
            <a:r>
              <a:rPr lang="en-US" i="1" u="sng" dirty="0" smtClean="0"/>
              <a:t>The Battle of Vicksburg </a:t>
            </a:r>
            <a:r>
              <a:rPr lang="en-US" dirty="0" smtClean="0"/>
              <a:t>– giving the North control of the Mississippi River. </a:t>
            </a:r>
          </a:p>
          <a:p>
            <a:r>
              <a:rPr lang="en-US" i="1" u="sng" dirty="0" smtClean="0"/>
              <a:t>Appomattox Court House </a:t>
            </a:r>
            <a:r>
              <a:rPr lang="en-US" dirty="0" smtClean="0"/>
              <a:t>– Lee’s surrender.</a:t>
            </a:r>
            <a:endParaRPr lang="en-US" dirty="0"/>
          </a:p>
        </p:txBody>
      </p:sp>
    </p:spTree>
    <p:extLst>
      <p:ext uri="{BB962C8B-B14F-4D97-AF65-F5344CB8AC3E}">
        <p14:creationId xmlns:p14="http://schemas.microsoft.com/office/powerpoint/2010/main" val="28254125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 your nation’s wars…</a:t>
            </a:r>
            <a:endParaRPr lang="en-US" dirty="0"/>
          </a:p>
        </p:txBody>
      </p:sp>
      <p:sp>
        <p:nvSpPr>
          <p:cNvPr id="3" name="Content Placeholder 2"/>
          <p:cNvSpPr>
            <a:spLocks noGrp="1"/>
          </p:cNvSpPr>
          <p:nvPr>
            <p:ph idx="1"/>
          </p:nvPr>
        </p:nvSpPr>
        <p:spPr/>
        <p:txBody>
          <a:bodyPr>
            <a:normAutofit lnSpcReduction="10000"/>
          </a:bodyPr>
          <a:lstStyle/>
          <a:p>
            <a:pPr marL="82296" indent="0">
              <a:buNone/>
            </a:pPr>
            <a:r>
              <a:rPr lang="en-US" dirty="0" smtClean="0"/>
              <a:t>The United States has been involved in more wars than we may care to reflect upon.  However, you will need to know the causes, the turning points, and the consequences of each of the conflicts in this presentation to be fully prepared for the Virginia SOL Test in US-VA History.</a:t>
            </a:r>
          </a:p>
          <a:p>
            <a:pPr marL="82296" indent="0">
              <a:buNone/>
            </a:pPr>
            <a:endParaRPr lang="en-US" dirty="0"/>
          </a:p>
          <a:p>
            <a:pPr marL="82296" indent="0">
              <a:buNone/>
            </a:pPr>
            <a:r>
              <a:rPr lang="en-US" dirty="0" smtClean="0"/>
              <a:t>And you need to know the differences between the wars!</a:t>
            </a:r>
            <a:endParaRPr lang="en-US" dirty="0"/>
          </a:p>
        </p:txBody>
      </p:sp>
    </p:spTree>
    <p:extLst>
      <p:ext uri="{BB962C8B-B14F-4D97-AF65-F5344CB8AC3E}">
        <p14:creationId xmlns:p14="http://schemas.microsoft.com/office/powerpoint/2010/main" val="17566692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 of the Civil War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Over 600,000 Americans die.</a:t>
            </a:r>
          </a:p>
          <a:p>
            <a:r>
              <a:rPr lang="en-US" dirty="0" smtClean="0"/>
              <a:t>Slavery comes to an end – the 13</a:t>
            </a:r>
            <a:r>
              <a:rPr lang="en-US" baseline="30000" dirty="0" smtClean="0"/>
              <a:t>th</a:t>
            </a:r>
            <a:r>
              <a:rPr lang="en-US" dirty="0" smtClean="0"/>
              <a:t>, 14</a:t>
            </a:r>
            <a:r>
              <a:rPr lang="en-US" baseline="30000" dirty="0" smtClean="0"/>
              <a:t>th</a:t>
            </a:r>
            <a:r>
              <a:rPr lang="en-US" dirty="0" smtClean="0"/>
              <a:t>, and 15</a:t>
            </a:r>
            <a:r>
              <a:rPr lang="en-US" baseline="30000" dirty="0" smtClean="0"/>
              <a:t>th</a:t>
            </a:r>
            <a:r>
              <a:rPr lang="en-US" dirty="0" smtClean="0"/>
              <a:t> Amendments change the lives of 5 million African-Americans.</a:t>
            </a:r>
            <a:endParaRPr lang="en-US" dirty="0"/>
          </a:p>
          <a:p>
            <a:r>
              <a:rPr lang="en-US" dirty="0" smtClean="0"/>
              <a:t>The Confederate States of America are destroyed, and the notion of secession is banned.  The United States is “indivisible.”  The supremacy of the federal government is established and the nature of American citizenship is changed. </a:t>
            </a:r>
          </a:p>
          <a:p>
            <a:endParaRPr lang="en-US" dirty="0"/>
          </a:p>
        </p:txBody>
      </p:sp>
    </p:spTree>
    <p:extLst>
      <p:ext uri="{BB962C8B-B14F-4D97-AF65-F5344CB8AC3E}">
        <p14:creationId xmlns:p14="http://schemas.microsoft.com/office/powerpoint/2010/main" val="5975478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Plains Wars: Imperial Design</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81200" y="1536242"/>
            <a:ext cx="6781800" cy="4894082"/>
          </a:xfrm>
        </p:spPr>
      </p:pic>
    </p:spTree>
    <p:extLst>
      <p:ext uri="{BB962C8B-B14F-4D97-AF65-F5344CB8AC3E}">
        <p14:creationId xmlns:p14="http://schemas.microsoft.com/office/powerpoint/2010/main" val="10433039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Battles of the Plains Wars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US government instituted a policy of placing Native Americans on reservations. </a:t>
            </a:r>
          </a:p>
          <a:p>
            <a:r>
              <a:rPr lang="en-US" dirty="0" smtClean="0"/>
              <a:t>The buffalo were slaughtered, preventing nomadic lifestyles from continuing. </a:t>
            </a:r>
          </a:p>
          <a:p>
            <a:r>
              <a:rPr lang="en-US" dirty="0" smtClean="0"/>
              <a:t>Military force was used in order to place Native American tribes on to reservations and to keep them there. </a:t>
            </a:r>
          </a:p>
          <a:p>
            <a:r>
              <a:rPr lang="en-US" dirty="0" smtClean="0"/>
              <a:t>The Battle of Little Bighorn (US defeat) </a:t>
            </a:r>
          </a:p>
          <a:p>
            <a:r>
              <a:rPr lang="en-US" dirty="0" smtClean="0"/>
              <a:t>The Nez Perce Campaign</a:t>
            </a:r>
          </a:p>
          <a:p>
            <a:r>
              <a:rPr lang="en-US" dirty="0" smtClean="0"/>
              <a:t>The Wounded Knee Massacre</a:t>
            </a:r>
            <a:endParaRPr lang="en-US" dirty="0"/>
          </a:p>
        </p:txBody>
      </p:sp>
    </p:spTree>
    <p:extLst>
      <p:ext uri="{BB962C8B-B14F-4D97-AF65-F5344CB8AC3E}">
        <p14:creationId xmlns:p14="http://schemas.microsoft.com/office/powerpoint/2010/main" val="36625955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Consequences of the Plains Wars</a:t>
            </a:r>
            <a:endParaRPr lang="en-US" dirty="0"/>
          </a:p>
        </p:txBody>
      </p:sp>
      <p:sp>
        <p:nvSpPr>
          <p:cNvPr id="3" name="Content Placeholder 2"/>
          <p:cNvSpPr>
            <a:spLocks noGrp="1"/>
          </p:cNvSpPr>
          <p:nvPr>
            <p:ph idx="1"/>
          </p:nvPr>
        </p:nvSpPr>
        <p:spPr/>
        <p:txBody>
          <a:bodyPr/>
          <a:lstStyle/>
          <a:p>
            <a:r>
              <a:rPr lang="en-US" dirty="0" smtClean="0"/>
              <a:t>Native American tribes were defeated and forced to live on the reservations. </a:t>
            </a:r>
          </a:p>
          <a:p>
            <a:r>
              <a:rPr lang="en-US" dirty="0" smtClean="0"/>
              <a:t>Once railroads extended into every region of the West, American settlers soon occupied all of the land west of the Mississippi River. </a:t>
            </a:r>
          </a:p>
          <a:p>
            <a:r>
              <a:rPr lang="en-US" dirty="0" smtClean="0"/>
              <a:t>In 1890, even before the Wounded Knee Massacre, the “Frontier” was declared closed</a:t>
            </a:r>
            <a:r>
              <a:rPr lang="en-US" dirty="0"/>
              <a:t> </a:t>
            </a:r>
            <a:r>
              <a:rPr lang="en-US" dirty="0" smtClean="0"/>
              <a:t>by the US Census Bureau.</a:t>
            </a:r>
            <a:endParaRPr lang="en-US" dirty="0"/>
          </a:p>
        </p:txBody>
      </p:sp>
    </p:spTree>
    <p:extLst>
      <p:ext uri="{BB962C8B-B14F-4D97-AF65-F5344CB8AC3E}">
        <p14:creationId xmlns:p14="http://schemas.microsoft.com/office/powerpoint/2010/main" val="8326692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Spanish-American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1295400"/>
            <a:ext cx="6858000" cy="5010150"/>
          </a:xfrm>
        </p:spPr>
      </p:pic>
    </p:spTree>
    <p:extLst>
      <p:ext uri="{BB962C8B-B14F-4D97-AF65-F5344CB8AC3E}">
        <p14:creationId xmlns:p14="http://schemas.microsoft.com/office/powerpoint/2010/main" val="15198138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Causes of the Spanish American War, 1898 – The Filipino Rebellion</a:t>
            </a:r>
            <a:endParaRPr lang="en-US" dirty="0"/>
          </a:p>
        </p:txBody>
      </p:sp>
      <p:sp>
        <p:nvSpPr>
          <p:cNvPr id="3" name="Content Placeholder 2"/>
          <p:cNvSpPr>
            <a:spLocks noGrp="1"/>
          </p:cNvSpPr>
          <p:nvPr>
            <p:ph idx="1"/>
          </p:nvPr>
        </p:nvSpPr>
        <p:spPr/>
        <p:txBody>
          <a:bodyPr>
            <a:normAutofit lnSpcReduction="10000"/>
          </a:bodyPr>
          <a:lstStyle/>
          <a:p>
            <a:r>
              <a:rPr lang="en-US" dirty="0" smtClean="0"/>
              <a:t>Spanish atrocities in Cuba were reported to the American public by yellow journalists – who were willing to exaggerate in order to sell copies of newspapers. </a:t>
            </a:r>
          </a:p>
          <a:p>
            <a:r>
              <a:rPr lang="en-US" dirty="0" smtClean="0"/>
              <a:t>The USS </a:t>
            </a:r>
            <a:r>
              <a:rPr lang="en-US" i="1" dirty="0" smtClean="0"/>
              <a:t>Maine</a:t>
            </a:r>
            <a:r>
              <a:rPr lang="en-US" dirty="0" smtClean="0"/>
              <a:t> exploded in Havana Harbor, Cuba, on February 15, 1898, and it was believed to be the work of an enemy.</a:t>
            </a:r>
          </a:p>
          <a:p>
            <a:r>
              <a:rPr lang="en-US" dirty="0" smtClean="0"/>
              <a:t>The “de </a:t>
            </a:r>
            <a:r>
              <a:rPr lang="en-US" dirty="0" err="1" smtClean="0"/>
              <a:t>Lome</a:t>
            </a:r>
            <a:r>
              <a:rPr lang="en-US" dirty="0" smtClean="0"/>
              <a:t>” letters insulted President William McKinley.</a:t>
            </a:r>
          </a:p>
        </p:txBody>
      </p:sp>
    </p:spTree>
    <p:extLst>
      <p:ext uri="{BB962C8B-B14F-4D97-AF65-F5344CB8AC3E}">
        <p14:creationId xmlns:p14="http://schemas.microsoft.com/office/powerpoint/2010/main" val="37552515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990600" y="0"/>
            <a:ext cx="9104587" cy="6858000"/>
          </a:xfrm>
        </p:spPr>
      </p:pic>
      <p:sp>
        <p:nvSpPr>
          <p:cNvPr id="2" name="Title 1"/>
          <p:cNvSpPr>
            <a:spLocks noGrp="1"/>
          </p:cNvSpPr>
          <p:nvPr>
            <p:ph type="title"/>
          </p:nvPr>
        </p:nvSpPr>
        <p:spPr/>
        <p:txBody>
          <a:bodyPr/>
          <a:lstStyle/>
          <a:p>
            <a:r>
              <a:rPr lang="en-US" dirty="0" smtClean="0"/>
              <a:t>Turning Point Battles of the War</a:t>
            </a:r>
            <a:endParaRPr lang="en-US" dirty="0"/>
          </a:p>
        </p:txBody>
      </p:sp>
      <p:sp>
        <p:nvSpPr>
          <p:cNvPr id="4" name="Content Placeholder 3"/>
          <p:cNvSpPr>
            <a:spLocks noGrp="1"/>
          </p:cNvSpPr>
          <p:nvPr>
            <p:ph sz="half" idx="1"/>
          </p:nvPr>
        </p:nvSpPr>
        <p:spPr/>
        <p:txBody>
          <a:bodyPr/>
          <a:lstStyle/>
          <a:p>
            <a:r>
              <a:rPr lang="en-US" dirty="0" smtClean="0"/>
              <a:t>San Juan Hill… the Roughriders victory.</a:t>
            </a:r>
            <a:endParaRPr lang="en-US" dirty="0"/>
          </a:p>
        </p:txBody>
      </p:sp>
    </p:spTree>
    <p:extLst>
      <p:ext uri="{BB962C8B-B14F-4D97-AF65-F5344CB8AC3E}">
        <p14:creationId xmlns:p14="http://schemas.microsoft.com/office/powerpoint/2010/main" val="7146890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 of the War</a:t>
            </a:r>
            <a:endParaRPr lang="en-US" dirty="0"/>
          </a:p>
        </p:txBody>
      </p:sp>
      <p:sp>
        <p:nvSpPr>
          <p:cNvPr id="3" name="Content Placeholder 2"/>
          <p:cNvSpPr>
            <a:spLocks noGrp="1"/>
          </p:cNvSpPr>
          <p:nvPr>
            <p:ph idx="1"/>
          </p:nvPr>
        </p:nvSpPr>
        <p:spPr/>
        <p:txBody>
          <a:bodyPr/>
          <a:lstStyle/>
          <a:p>
            <a:r>
              <a:rPr lang="en-US" dirty="0" smtClean="0"/>
              <a:t>The Treaty of Paris of 1898 gave the United States: </a:t>
            </a:r>
          </a:p>
          <a:p>
            <a:pPr marL="82296" indent="0">
              <a:buNone/>
            </a:pPr>
            <a:r>
              <a:rPr lang="en-US" dirty="0"/>
              <a:t>	</a:t>
            </a:r>
            <a:r>
              <a:rPr lang="en-US" dirty="0" smtClean="0"/>
              <a:t>	</a:t>
            </a:r>
            <a:r>
              <a:rPr lang="en-US" dirty="0" smtClean="0">
                <a:solidFill>
                  <a:schemeClr val="tx2"/>
                </a:solidFill>
              </a:rPr>
              <a:t>Guam</a:t>
            </a:r>
          </a:p>
          <a:p>
            <a:pPr marL="82296" indent="0">
              <a:buNone/>
            </a:pPr>
            <a:r>
              <a:rPr lang="en-US" dirty="0">
                <a:solidFill>
                  <a:schemeClr val="tx2"/>
                </a:solidFill>
              </a:rPr>
              <a:t>	</a:t>
            </a:r>
            <a:r>
              <a:rPr lang="en-US" dirty="0" smtClean="0">
                <a:solidFill>
                  <a:schemeClr val="tx2"/>
                </a:solidFill>
              </a:rPr>
              <a:t>	Puerto Rico</a:t>
            </a:r>
          </a:p>
          <a:p>
            <a:pPr marL="82296" indent="0">
              <a:buNone/>
            </a:pPr>
            <a:r>
              <a:rPr lang="en-US" dirty="0">
                <a:solidFill>
                  <a:schemeClr val="tx2"/>
                </a:solidFill>
              </a:rPr>
              <a:t>	</a:t>
            </a:r>
            <a:r>
              <a:rPr lang="en-US" dirty="0" smtClean="0">
                <a:solidFill>
                  <a:schemeClr val="tx2"/>
                </a:solidFill>
              </a:rPr>
              <a:t>	Cuba – as a protectorate. </a:t>
            </a:r>
          </a:p>
          <a:p>
            <a:pPr marL="82296" indent="0">
              <a:buNone/>
            </a:pPr>
            <a:r>
              <a:rPr lang="en-US" dirty="0">
                <a:solidFill>
                  <a:schemeClr val="tx2"/>
                </a:solidFill>
              </a:rPr>
              <a:t>	</a:t>
            </a:r>
            <a:r>
              <a:rPr lang="en-US" dirty="0" smtClean="0">
                <a:solidFill>
                  <a:schemeClr val="tx2"/>
                </a:solidFill>
              </a:rPr>
              <a:t>	The Philippines - $20 Million</a:t>
            </a:r>
          </a:p>
          <a:p>
            <a:r>
              <a:rPr lang="en-US" dirty="0" smtClean="0"/>
              <a:t>The United States established itself as an empire, ruling over foreign lands. </a:t>
            </a:r>
          </a:p>
        </p:txBody>
      </p:sp>
    </p:spTree>
    <p:extLst>
      <p:ext uri="{BB962C8B-B14F-4D97-AF65-F5344CB8AC3E}">
        <p14:creationId xmlns:p14="http://schemas.microsoft.com/office/powerpoint/2010/main" val="15363904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War I: 1917 - 1918</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47800" y="1219200"/>
            <a:ext cx="6629400" cy="5429795"/>
          </a:xfrm>
        </p:spPr>
      </p:pic>
    </p:spTree>
    <p:extLst>
      <p:ext uri="{BB962C8B-B14F-4D97-AF65-F5344CB8AC3E}">
        <p14:creationId xmlns:p14="http://schemas.microsoft.com/office/powerpoint/2010/main" val="405438622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 of American Involvement</a:t>
            </a:r>
            <a:endParaRPr lang="en-US" dirty="0"/>
          </a:p>
        </p:txBody>
      </p:sp>
      <p:sp>
        <p:nvSpPr>
          <p:cNvPr id="3" name="Content Placeholder 2"/>
          <p:cNvSpPr>
            <a:spLocks noGrp="1"/>
          </p:cNvSpPr>
          <p:nvPr>
            <p:ph idx="1"/>
          </p:nvPr>
        </p:nvSpPr>
        <p:spPr/>
        <p:txBody>
          <a:bodyPr>
            <a:normAutofit lnSpcReduction="10000"/>
          </a:bodyPr>
          <a:lstStyle/>
          <a:p>
            <a:r>
              <a:rPr lang="en-US" dirty="0" smtClean="0"/>
              <a:t>The United States tried to stay out of World War I as long as they could.</a:t>
            </a:r>
          </a:p>
          <a:p>
            <a:r>
              <a:rPr lang="en-US" dirty="0" smtClean="0"/>
              <a:t>The sinking of the </a:t>
            </a:r>
            <a:r>
              <a:rPr lang="en-US" i="1" dirty="0" smtClean="0"/>
              <a:t>Lusitania</a:t>
            </a:r>
            <a:r>
              <a:rPr lang="en-US" dirty="0" smtClean="0"/>
              <a:t> by German U-Boats.</a:t>
            </a:r>
            <a:endParaRPr lang="en-US" i="1" dirty="0" smtClean="0"/>
          </a:p>
          <a:p>
            <a:r>
              <a:rPr lang="en-US" dirty="0" smtClean="0"/>
              <a:t>Unrestricted submarine warfare targeting American vessels. </a:t>
            </a:r>
          </a:p>
          <a:p>
            <a:r>
              <a:rPr lang="en-US" dirty="0" smtClean="0"/>
              <a:t>The Zimmermann Telegram. </a:t>
            </a:r>
          </a:p>
          <a:p>
            <a:r>
              <a:rPr lang="en-US" dirty="0" smtClean="0"/>
              <a:t>Woodrow Wilson’s plan to make the world “Safe for Democracy” by fighting a war “To End all War.” </a:t>
            </a:r>
          </a:p>
          <a:p>
            <a:endParaRPr lang="en-US" dirty="0"/>
          </a:p>
        </p:txBody>
      </p:sp>
    </p:spTree>
    <p:extLst>
      <p:ext uri="{BB962C8B-B14F-4D97-AF65-F5344CB8AC3E}">
        <p14:creationId xmlns:p14="http://schemas.microsoft.com/office/powerpoint/2010/main" val="16643067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639762"/>
          </a:xfrm>
        </p:spPr>
        <p:txBody>
          <a:bodyPr>
            <a:normAutofit fontScale="90000"/>
          </a:bodyPr>
          <a:lstStyle/>
          <a:p>
            <a:r>
              <a:rPr lang="en-US" dirty="0" smtClean="0"/>
              <a:t>American Wars, 1775 - Present</a:t>
            </a:r>
            <a:endParaRPr lang="en-US" dirty="0"/>
          </a:p>
        </p:txBody>
      </p:sp>
      <p:sp>
        <p:nvSpPr>
          <p:cNvPr id="3" name="Content Placeholder 2"/>
          <p:cNvSpPr>
            <a:spLocks noGrp="1"/>
          </p:cNvSpPr>
          <p:nvPr>
            <p:ph idx="1"/>
          </p:nvPr>
        </p:nvSpPr>
        <p:spPr>
          <a:xfrm>
            <a:off x="1143000" y="914400"/>
            <a:ext cx="8001000" cy="5943600"/>
          </a:xfrm>
        </p:spPr>
        <p:txBody>
          <a:bodyPr>
            <a:normAutofit fontScale="70000" lnSpcReduction="20000"/>
          </a:bodyPr>
          <a:lstStyle/>
          <a:p>
            <a:endParaRPr lang="en-US" dirty="0" smtClean="0"/>
          </a:p>
          <a:p>
            <a:r>
              <a:rPr lang="en-US" dirty="0" smtClean="0"/>
              <a:t>The Revolutionary War			1775 – 1781</a:t>
            </a:r>
          </a:p>
          <a:p>
            <a:r>
              <a:rPr lang="en-US" dirty="0" smtClean="0"/>
              <a:t>The War of 1812				1812 - 1815</a:t>
            </a:r>
          </a:p>
          <a:p>
            <a:r>
              <a:rPr lang="en-US" dirty="0" smtClean="0"/>
              <a:t>The Mexican-American War			1846 – 1848</a:t>
            </a:r>
          </a:p>
          <a:p>
            <a:r>
              <a:rPr lang="en-US" dirty="0" smtClean="0"/>
              <a:t>The Civil War				1861 – 1865 </a:t>
            </a:r>
          </a:p>
          <a:p>
            <a:r>
              <a:rPr lang="en-US" dirty="0" smtClean="0"/>
              <a:t>The Plains Wars				1860s – 1890s</a:t>
            </a:r>
          </a:p>
          <a:p>
            <a:r>
              <a:rPr lang="en-US" dirty="0" smtClean="0"/>
              <a:t>The Spanish-American War			1898</a:t>
            </a:r>
          </a:p>
          <a:p>
            <a:r>
              <a:rPr lang="en-US" dirty="0" smtClean="0"/>
              <a:t>World War I,  US Participation 		1917 - 1918</a:t>
            </a:r>
          </a:p>
          <a:p>
            <a:r>
              <a:rPr lang="en-US" dirty="0" smtClean="0"/>
              <a:t>World War II, US Participation 		1941 – 1945</a:t>
            </a:r>
          </a:p>
          <a:p>
            <a:r>
              <a:rPr lang="en-US" dirty="0" smtClean="0"/>
              <a:t>The Cold War				1945 - 1991</a:t>
            </a:r>
          </a:p>
          <a:p>
            <a:r>
              <a:rPr lang="en-US" dirty="0" smtClean="0"/>
              <a:t>The Korean War				1950 - 1953</a:t>
            </a:r>
          </a:p>
          <a:p>
            <a:r>
              <a:rPr lang="en-US" dirty="0" smtClean="0"/>
              <a:t>The Vietnam War, US Participation		1964 - 1975</a:t>
            </a:r>
          </a:p>
          <a:p>
            <a:r>
              <a:rPr lang="en-US" dirty="0" smtClean="0"/>
              <a:t>The Persian Gulf War			1991</a:t>
            </a:r>
          </a:p>
          <a:p>
            <a:r>
              <a:rPr lang="en-US" dirty="0" smtClean="0"/>
              <a:t>Afghanistan: The War on Terror 		2001 – Present</a:t>
            </a:r>
          </a:p>
          <a:p>
            <a:r>
              <a:rPr lang="en-US" dirty="0" smtClean="0"/>
              <a:t>The Iraq War 				2003 - 2012</a:t>
            </a:r>
            <a:endParaRPr lang="en-US" dirty="0"/>
          </a:p>
        </p:txBody>
      </p:sp>
    </p:spTree>
    <p:extLst>
      <p:ext uri="{BB962C8B-B14F-4D97-AF65-F5344CB8AC3E}">
        <p14:creationId xmlns:p14="http://schemas.microsoft.com/office/powerpoint/2010/main" val="16341380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Turning Point?</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0" y="1371600"/>
            <a:ext cx="6099022" cy="3789017"/>
          </a:xfrm>
        </p:spPr>
      </p:pic>
      <p:sp>
        <p:nvSpPr>
          <p:cNvPr id="5" name="Rounded Rectangle 4"/>
          <p:cNvSpPr/>
          <p:nvPr/>
        </p:nvSpPr>
        <p:spPr>
          <a:xfrm>
            <a:off x="1524000" y="5257800"/>
            <a:ext cx="6781800" cy="1219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2"/>
                </a:solidFill>
              </a:rPr>
              <a:t>The popular understanding of World War I is that America’s decision to enter the conflict in 1917 was the turning point in the war.  The Germans, barely holding on at that point, simply capitulated. </a:t>
            </a:r>
            <a:endParaRPr lang="en-US" dirty="0">
              <a:solidFill>
                <a:schemeClr val="tx2"/>
              </a:solidFill>
            </a:endParaRPr>
          </a:p>
        </p:txBody>
      </p:sp>
    </p:spTree>
    <p:extLst>
      <p:ext uri="{BB962C8B-B14F-4D97-AF65-F5344CB8AC3E}">
        <p14:creationId xmlns:p14="http://schemas.microsoft.com/office/powerpoint/2010/main" val="120219858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 of the War</a:t>
            </a:r>
            <a:endParaRPr lang="en-US" dirty="0"/>
          </a:p>
        </p:txBody>
      </p:sp>
      <p:sp>
        <p:nvSpPr>
          <p:cNvPr id="3" name="Content Placeholder 2"/>
          <p:cNvSpPr>
            <a:spLocks noGrp="1"/>
          </p:cNvSpPr>
          <p:nvPr>
            <p:ph idx="1"/>
          </p:nvPr>
        </p:nvSpPr>
        <p:spPr/>
        <p:txBody>
          <a:bodyPr/>
          <a:lstStyle/>
          <a:p>
            <a:r>
              <a:rPr lang="en-US" dirty="0" smtClean="0"/>
              <a:t>Millions and millions of Europeans are dead. </a:t>
            </a:r>
          </a:p>
          <a:p>
            <a:r>
              <a:rPr lang="en-US" dirty="0" smtClean="0"/>
              <a:t>The United States of America ends it’s longstanding policy of isolationism towards Europe. </a:t>
            </a:r>
          </a:p>
          <a:p>
            <a:r>
              <a:rPr lang="en-US" dirty="0" smtClean="0"/>
              <a:t>Germany is punished by the Treaty of Versailles, which leaves many nations in Europe unsatisfied and leads, in part, to the Second World War. </a:t>
            </a:r>
            <a:endParaRPr lang="en-US" dirty="0"/>
          </a:p>
        </p:txBody>
      </p:sp>
    </p:spTree>
    <p:extLst>
      <p:ext uri="{BB962C8B-B14F-4D97-AF65-F5344CB8AC3E}">
        <p14:creationId xmlns:p14="http://schemas.microsoft.com/office/powerpoint/2010/main" val="291373770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Treaty of Versailles</a:t>
            </a:r>
            <a:endParaRPr lang="en-US" dirty="0"/>
          </a:p>
        </p:txBody>
      </p:sp>
      <p:sp>
        <p:nvSpPr>
          <p:cNvPr id="3" name="Content Placeholder 2"/>
          <p:cNvSpPr>
            <a:spLocks noGrp="1"/>
          </p:cNvSpPr>
          <p:nvPr>
            <p:ph idx="1"/>
          </p:nvPr>
        </p:nvSpPr>
        <p:spPr/>
        <p:txBody>
          <a:bodyPr/>
          <a:lstStyle/>
          <a:p>
            <a:r>
              <a:rPr lang="en-US" dirty="0" smtClean="0"/>
              <a:t>Woodrow Wilson’s 14-Point Plan was the backbone of the Treaty of Versailles.  It promised freedom of the seas, an end to secret treaties, reduced militarism, an end to colonialism, and the self-determination of nations.  It also created the League of Nations.  </a:t>
            </a:r>
          </a:p>
          <a:p>
            <a:r>
              <a:rPr lang="en-US" dirty="0" smtClean="0"/>
              <a:t>The US Senate, led by Henry Cabot Lodge, refused to ratify the treaty – ever!</a:t>
            </a:r>
            <a:endParaRPr lang="en-US" dirty="0"/>
          </a:p>
        </p:txBody>
      </p:sp>
    </p:spTree>
    <p:extLst>
      <p:ext uri="{BB962C8B-B14F-4D97-AF65-F5344CB8AC3E}">
        <p14:creationId xmlns:p14="http://schemas.microsoft.com/office/powerpoint/2010/main" val="241552025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War II: 1941 - 1945</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00878" y="1447800"/>
            <a:ext cx="6167794" cy="4800600"/>
          </a:xfrm>
        </p:spPr>
      </p:pic>
    </p:spTree>
    <p:extLst>
      <p:ext uri="{BB962C8B-B14F-4D97-AF65-F5344CB8AC3E}">
        <p14:creationId xmlns:p14="http://schemas.microsoft.com/office/powerpoint/2010/main" val="22521216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American Involvement</a:t>
            </a:r>
            <a:endParaRPr lang="en-US" dirty="0"/>
          </a:p>
        </p:txBody>
      </p:sp>
      <p:sp>
        <p:nvSpPr>
          <p:cNvPr id="3" name="Content Placeholder 2"/>
          <p:cNvSpPr>
            <a:spLocks noGrp="1"/>
          </p:cNvSpPr>
          <p:nvPr>
            <p:ph idx="1"/>
          </p:nvPr>
        </p:nvSpPr>
        <p:spPr>
          <a:xfrm>
            <a:off x="1295400" y="1447800"/>
            <a:ext cx="7772400" cy="4800600"/>
          </a:xfrm>
        </p:spPr>
        <p:txBody>
          <a:bodyPr>
            <a:normAutofit lnSpcReduction="10000"/>
          </a:bodyPr>
          <a:lstStyle/>
          <a:p>
            <a:r>
              <a:rPr lang="en-US" dirty="0" smtClean="0"/>
              <a:t>Nazi aggression by Hitler in Europe: Sudetenland, Czechoslovakia, Austria, Poland…</a:t>
            </a:r>
          </a:p>
          <a:p>
            <a:r>
              <a:rPr lang="en-US" dirty="0" smtClean="0"/>
              <a:t>Fascist aggression from Italy under Mussolini.</a:t>
            </a:r>
          </a:p>
          <a:p>
            <a:r>
              <a:rPr lang="en-US" dirty="0" smtClean="0"/>
              <a:t>Japanese aggression led by </a:t>
            </a:r>
            <a:r>
              <a:rPr lang="en-US" dirty="0" err="1" smtClean="0"/>
              <a:t>Tojo</a:t>
            </a:r>
            <a:r>
              <a:rPr lang="en-US" dirty="0" smtClean="0"/>
              <a:t> in China and Southeast Asia.</a:t>
            </a:r>
          </a:p>
          <a:p>
            <a:r>
              <a:rPr lang="en-US" dirty="0" smtClean="0"/>
              <a:t>The Atlantic Charter signed between Winston Churchill and FDR.</a:t>
            </a:r>
          </a:p>
          <a:p>
            <a:r>
              <a:rPr lang="en-US" dirty="0" smtClean="0"/>
              <a:t>The Bombing of Pearl Harbor: Dec. 7, 1941.</a:t>
            </a:r>
            <a:endParaRPr lang="en-US" dirty="0"/>
          </a:p>
        </p:txBody>
      </p:sp>
    </p:spTree>
    <p:extLst>
      <p:ext uri="{BB962C8B-B14F-4D97-AF65-F5344CB8AC3E}">
        <p14:creationId xmlns:p14="http://schemas.microsoft.com/office/powerpoint/2010/main" val="340135541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Turning Points in the War</a:t>
            </a:r>
            <a:endParaRPr lang="en-US" dirty="0"/>
          </a:p>
        </p:txBody>
      </p:sp>
      <p:sp>
        <p:nvSpPr>
          <p:cNvPr id="3" name="Content Placeholder 2"/>
          <p:cNvSpPr>
            <a:spLocks noGrp="1"/>
          </p:cNvSpPr>
          <p:nvPr>
            <p:ph idx="1"/>
          </p:nvPr>
        </p:nvSpPr>
        <p:spPr/>
        <p:txBody>
          <a:bodyPr>
            <a:normAutofit fontScale="85000" lnSpcReduction="10000"/>
          </a:bodyPr>
          <a:lstStyle/>
          <a:p>
            <a:pPr marL="82296" indent="0">
              <a:buNone/>
            </a:pPr>
            <a:r>
              <a:rPr lang="en-US" u="sng" dirty="0" smtClean="0"/>
              <a:t>Turning Point in the Pacific Theatre of War</a:t>
            </a:r>
            <a:r>
              <a:rPr lang="en-US" dirty="0" smtClean="0"/>
              <a:t>: </a:t>
            </a:r>
          </a:p>
          <a:p>
            <a:pPr marL="82296" indent="0">
              <a:buNone/>
            </a:pPr>
            <a:r>
              <a:rPr lang="en-US" dirty="0" smtClean="0"/>
              <a:t>The Battle of Midway Island (US Navy defeats Japan) </a:t>
            </a:r>
          </a:p>
          <a:p>
            <a:pPr marL="82296" indent="0">
              <a:buNone/>
            </a:pPr>
            <a:endParaRPr lang="en-US" dirty="0"/>
          </a:p>
          <a:p>
            <a:pPr marL="82296" indent="0">
              <a:buNone/>
            </a:pPr>
            <a:r>
              <a:rPr lang="en-US" u="sng" dirty="0" smtClean="0"/>
              <a:t>Turning Point in the European Theatre</a:t>
            </a:r>
            <a:r>
              <a:rPr lang="en-US" dirty="0" smtClean="0"/>
              <a:t>: </a:t>
            </a:r>
          </a:p>
          <a:p>
            <a:pPr marL="82296" indent="0">
              <a:buNone/>
            </a:pPr>
            <a:r>
              <a:rPr lang="en-US" dirty="0" smtClean="0"/>
              <a:t>The D-Day Invasion – June 6, 1944 (US-England-Canada defeat Nazi Germany) </a:t>
            </a:r>
          </a:p>
          <a:p>
            <a:pPr marL="82296" indent="0">
              <a:buNone/>
            </a:pPr>
            <a:endParaRPr lang="en-US" dirty="0"/>
          </a:p>
          <a:p>
            <a:pPr marL="82296" indent="0">
              <a:buNone/>
            </a:pPr>
            <a:r>
              <a:rPr lang="en-US" dirty="0" smtClean="0"/>
              <a:t>US acquires the atomic bomb in the summer of 1945 and uses the weapon on August 6, 1945 (Hiroshima) and August 9, 1945 (Nagasaki) </a:t>
            </a:r>
            <a:endParaRPr lang="en-US" dirty="0"/>
          </a:p>
        </p:txBody>
      </p:sp>
    </p:spTree>
    <p:extLst>
      <p:ext uri="{BB962C8B-B14F-4D97-AF65-F5344CB8AC3E}">
        <p14:creationId xmlns:p14="http://schemas.microsoft.com/office/powerpoint/2010/main" val="86946741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 of World War II</a:t>
            </a:r>
            <a:endParaRPr lang="en-US" dirty="0"/>
          </a:p>
        </p:txBody>
      </p:sp>
      <p:sp>
        <p:nvSpPr>
          <p:cNvPr id="3" name="Content Placeholder 2"/>
          <p:cNvSpPr>
            <a:spLocks noGrp="1"/>
          </p:cNvSpPr>
          <p:nvPr>
            <p:ph idx="1"/>
          </p:nvPr>
        </p:nvSpPr>
        <p:spPr/>
        <p:txBody>
          <a:bodyPr>
            <a:normAutofit fontScale="85000" lnSpcReduction="20000"/>
          </a:bodyPr>
          <a:lstStyle/>
          <a:p>
            <a:pPr marL="82296" indent="0">
              <a:buNone/>
            </a:pPr>
            <a:r>
              <a:rPr lang="en-US" dirty="0" smtClean="0"/>
              <a:t>Nazi Germany is defeated, occupied, and rebuilt in two separate parts: </a:t>
            </a:r>
          </a:p>
          <a:p>
            <a:pPr marL="82296" indent="0">
              <a:buNone/>
            </a:pPr>
            <a:r>
              <a:rPr lang="en-US" i="1" u="sng" dirty="0" smtClean="0"/>
              <a:t>West Germany</a:t>
            </a:r>
            <a:r>
              <a:rPr lang="en-US" dirty="0" smtClean="0"/>
              <a:t> – capitalist, democratic</a:t>
            </a:r>
          </a:p>
          <a:p>
            <a:pPr marL="82296" indent="0">
              <a:buNone/>
            </a:pPr>
            <a:r>
              <a:rPr lang="en-US" i="1" u="sng" dirty="0" smtClean="0"/>
              <a:t>East Germany </a:t>
            </a:r>
            <a:r>
              <a:rPr lang="en-US" dirty="0" smtClean="0"/>
              <a:t>– communist totalitarian</a:t>
            </a:r>
            <a:endParaRPr lang="en-US" dirty="0"/>
          </a:p>
          <a:p>
            <a:pPr marL="82296" indent="0">
              <a:buNone/>
            </a:pPr>
            <a:r>
              <a:rPr lang="en-US" dirty="0" smtClean="0"/>
              <a:t>Japan is occupied by the United States and under General Douglas MacArthur becomes a democratic and capitalist nation, militarily dependent on the United States.</a:t>
            </a:r>
          </a:p>
          <a:p>
            <a:pPr marL="82296" indent="0">
              <a:buNone/>
            </a:pPr>
            <a:r>
              <a:rPr lang="en-US" dirty="0" smtClean="0"/>
              <a:t>The Cold War begins, as mistrust between the United States and the Soviet Union develops at the end of the war.  The Soviet Union refuses to allow democratic elections in Eastern European nations.</a:t>
            </a:r>
            <a:endParaRPr lang="en-US" dirty="0"/>
          </a:p>
        </p:txBody>
      </p:sp>
    </p:spTree>
    <p:extLst>
      <p:ext uri="{BB962C8B-B14F-4D97-AF65-F5344CB8AC3E}">
        <p14:creationId xmlns:p14="http://schemas.microsoft.com/office/powerpoint/2010/main" val="427244953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Cold War: US vs. USSR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05000" y="1143000"/>
            <a:ext cx="5638800" cy="3834384"/>
          </a:xfrm>
        </p:spPr>
      </p:pic>
      <p:sp>
        <p:nvSpPr>
          <p:cNvPr id="3" name="Rounded Rectangle 2"/>
          <p:cNvSpPr/>
          <p:nvPr/>
        </p:nvSpPr>
        <p:spPr>
          <a:xfrm>
            <a:off x="1336964" y="4800600"/>
            <a:ext cx="6934200" cy="17526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dirty="0" smtClean="0">
                <a:solidFill>
                  <a:schemeClr val="accent6">
                    <a:lumMod val="50000"/>
                  </a:schemeClr>
                </a:solidFill>
              </a:rPr>
              <a:t>The Cold War was a war of ideologies between the United States and the Soviet Union between 1945 and 1991.  In general, it was not a fighting war between the US and the USSR </a:t>
            </a:r>
            <a:r>
              <a:rPr lang="en-US" i="1" u="sng" dirty="0" smtClean="0">
                <a:solidFill>
                  <a:schemeClr val="accent6">
                    <a:lumMod val="50000"/>
                  </a:schemeClr>
                </a:solidFill>
              </a:rPr>
              <a:t>directly.</a:t>
            </a:r>
            <a:r>
              <a:rPr lang="en-US" dirty="0" smtClean="0">
                <a:solidFill>
                  <a:schemeClr val="accent6">
                    <a:lumMod val="50000"/>
                  </a:schemeClr>
                </a:solidFill>
              </a:rPr>
              <a:t>  There was lots of posturing  and threatening each other, though, from both sides.  Occasionally, “hot wars” broke out.  Eventually the United States, capitalism and democracy prevailed over the communist USSR. </a:t>
            </a:r>
            <a:endParaRPr lang="en-US" dirty="0">
              <a:solidFill>
                <a:schemeClr val="accent6">
                  <a:lumMod val="50000"/>
                </a:schemeClr>
              </a:solidFill>
            </a:endParaRPr>
          </a:p>
        </p:txBody>
      </p:sp>
    </p:spTree>
    <p:extLst>
      <p:ext uri="{BB962C8B-B14F-4D97-AF65-F5344CB8AC3E}">
        <p14:creationId xmlns:p14="http://schemas.microsoft.com/office/powerpoint/2010/main" val="390477399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the Cold War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USSR is communist and totalitarian and views capitalists as economic imperialists who will take over poor nations.</a:t>
            </a:r>
          </a:p>
          <a:p>
            <a:r>
              <a:rPr lang="en-US" dirty="0" smtClean="0"/>
              <a:t>The USA is capitalist and democratic and views the communists as aggressive, totalitarian despots who rob people of their liberty.</a:t>
            </a:r>
          </a:p>
          <a:p>
            <a:r>
              <a:rPr lang="en-US" dirty="0" smtClean="0"/>
              <a:t>Soviet Union occupies Eastern Europe and attempts to spread communism internationally by overthrowing capitalist, democratic governments.</a:t>
            </a:r>
            <a:endParaRPr lang="en-US" dirty="0"/>
          </a:p>
        </p:txBody>
      </p:sp>
    </p:spTree>
    <p:extLst>
      <p:ext uri="{BB962C8B-B14F-4D97-AF65-F5344CB8AC3E}">
        <p14:creationId xmlns:p14="http://schemas.microsoft.com/office/powerpoint/2010/main" val="241450880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Cold War: US vs. USSR</a:t>
            </a:r>
            <a:endParaRPr lang="en-US" dirty="0"/>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778000" y="2103437"/>
            <a:ext cx="2971800" cy="3505200"/>
          </a:xfrm>
        </p:spPr>
      </p:pic>
      <p:pic>
        <p:nvPicPr>
          <p:cNvPr id="8" name="Content Placeholder 7"/>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333999" y="2133600"/>
            <a:ext cx="3232169" cy="3429000"/>
          </a:xfrm>
        </p:spPr>
      </p:pic>
    </p:spTree>
    <p:extLst>
      <p:ext uri="{BB962C8B-B14F-4D97-AF65-F5344CB8AC3E}">
        <p14:creationId xmlns:p14="http://schemas.microsoft.com/office/powerpoint/2010/main" val="37451461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Revolutionary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1295400"/>
            <a:ext cx="7605146" cy="4876800"/>
          </a:xfrm>
        </p:spPr>
      </p:pic>
    </p:spTree>
    <p:extLst>
      <p:ext uri="{BB962C8B-B14F-4D97-AF65-F5344CB8AC3E}">
        <p14:creationId xmlns:p14="http://schemas.microsoft.com/office/powerpoint/2010/main" val="368332421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Events in the Cold War</a:t>
            </a:r>
            <a:endParaRPr lang="en-US" dirty="0"/>
          </a:p>
        </p:txBody>
      </p:sp>
      <p:sp>
        <p:nvSpPr>
          <p:cNvPr id="3" name="Content Placeholder 2"/>
          <p:cNvSpPr>
            <a:spLocks noGrp="1"/>
          </p:cNvSpPr>
          <p:nvPr>
            <p:ph idx="1"/>
          </p:nvPr>
        </p:nvSpPr>
        <p:spPr/>
        <p:txBody>
          <a:bodyPr>
            <a:normAutofit fontScale="85000" lnSpcReduction="20000"/>
          </a:bodyPr>
          <a:lstStyle/>
          <a:p>
            <a:r>
              <a:rPr lang="en-US" i="1" u="sng" dirty="0" smtClean="0"/>
              <a:t>The Berlin Airlift </a:t>
            </a:r>
            <a:r>
              <a:rPr lang="en-US" dirty="0" smtClean="0"/>
              <a:t>– Soviet attempt to take over Berlin thwarted. </a:t>
            </a:r>
          </a:p>
          <a:p>
            <a:r>
              <a:rPr lang="en-US" i="1" u="sng" dirty="0" smtClean="0"/>
              <a:t>The Korean War </a:t>
            </a:r>
            <a:r>
              <a:rPr lang="en-US" dirty="0" smtClean="0"/>
              <a:t>– 1950 – 1953, which ends in a stalemate, as Communist China enters the conflict. </a:t>
            </a:r>
          </a:p>
          <a:p>
            <a:r>
              <a:rPr lang="en-US" i="1" u="sng" dirty="0" smtClean="0"/>
              <a:t>The Cuban Missile Crisis </a:t>
            </a:r>
            <a:r>
              <a:rPr lang="en-US" dirty="0" smtClean="0"/>
              <a:t>– JFK and Khrushchev take the world to the brink of nuclear holocaust. </a:t>
            </a:r>
          </a:p>
          <a:p>
            <a:r>
              <a:rPr lang="en-US" i="1" u="sng" dirty="0" smtClean="0"/>
              <a:t>The Vietnam War </a:t>
            </a:r>
            <a:r>
              <a:rPr lang="en-US" dirty="0" smtClean="0"/>
              <a:t>– Soviet aid to the Vietnamese and the refusal of the Viet Cong to bow to enormous American power over a decade long war leads to communist victory.</a:t>
            </a:r>
          </a:p>
          <a:p>
            <a:r>
              <a:rPr lang="en-US" dirty="0" smtClean="0"/>
              <a:t>Fall of the Berlin Wall (1989) and dissolution of the USSR into present day Russia (1991).</a:t>
            </a:r>
            <a:endParaRPr lang="en-US" dirty="0"/>
          </a:p>
        </p:txBody>
      </p:sp>
    </p:spTree>
    <p:extLst>
      <p:ext uri="{BB962C8B-B14F-4D97-AF65-F5344CB8AC3E}">
        <p14:creationId xmlns:p14="http://schemas.microsoft.com/office/powerpoint/2010/main" val="35576076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Leaders of the US and Soviet Union</a:t>
            </a:r>
            <a:endParaRPr lang="en-US" dirty="0"/>
          </a:p>
        </p:txBody>
      </p:sp>
      <p:sp>
        <p:nvSpPr>
          <p:cNvPr id="3" name="Content Placeholder 2"/>
          <p:cNvSpPr>
            <a:spLocks noGrp="1"/>
          </p:cNvSpPr>
          <p:nvPr>
            <p:ph idx="1"/>
          </p:nvPr>
        </p:nvSpPr>
        <p:spPr/>
        <p:txBody>
          <a:bodyPr>
            <a:normAutofit fontScale="92500" lnSpcReduction="20000"/>
          </a:bodyPr>
          <a:lstStyle/>
          <a:p>
            <a:r>
              <a:rPr lang="en-US" i="1" u="sng" dirty="0" smtClean="0"/>
              <a:t>Harry S Truman</a:t>
            </a:r>
            <a:r>
              <a:rPr lang="en-US" dirty="0" smtClean="0"/>
              <a:t> – stands up to Stalin during the Berlin Airlift and with the Truman Doctrine and Marshall Plans. </a:t>
            </a:r>
          </a:p>
          <a:p>
            <a:r>
              <a:rPr lang="en-US" i="1" u="sng" dirty="0" smtClean="0"/>
              <a:t>John F. Kennedy VS. Nikita Khrushchev</a:t>
            </a:r>
            <a:r>
              <a:rPr lang="en-US" dirty="0" smtClean="0"/>
              <a:t>: The Cuban Missile Crisis. </a:t>
            </a:r>
          </a:p>
          <a:p>
            <a:r>
              <a:rPr lang="en-US" i="1" u="sng" dirty="0" smtClean="0"/>
              <a:t>Lyndon Johnson </a:t>
            </a:r>
            <a:r>
              <a:rPr lang="en-US" dirty="0" smtClean="0"/>
              <a:t>– gets United States mired in the Vietnam War. </a:t>
            </a:r>
          </a:p>
          <a:p>
            <a:r>
              <a:rPr lang="en-US" i="1" u="sng" dirty="0" smtClean="0"/>
              <a:t>President Nixon and Sec. of State Henry Kissinger </a:t>
            </a:r>
            <a:r>
              <a:rPr lang="en-US" dirty="0" smtClean="0"/>
              <a:t>negotiated end to Vietnam…</a:t>
            </a:r>
          </a:p>
          <a:p>
            <a:r>
              <a:rPr lang="en-US" i="1" u="sng" dirty="0" smtClean="0"/>
              <a:t>Ronald Reagan and Michael Gorbachev </a:t>
            </a:r>
            <a:r>
              <a:rPr lang="en-US" dirty="0" smtClean="0"/>
              <a:t>negotiate an end to the Cold War, as the Soviet Union was wrecked economically. </a:t>
            </a:r>
            <a:endParaRPr lang="en-US" dirty="0"/>
          </a:p>
        </p:txBody>
      </p:sp>
    </p:spTree>
    <p:extLst>
      <p:ext uri="{BB962C8B-B14F-4D97-AF65-F5344CB8AC3E}">
        <p14:creationId xmlns:p14="http://schemas.microsoft.com/office/powerpoint/2010/main" val="322193057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Consequences of the Cold War</a:t>
            </a:r>
            <a:endParaRPr lang="en-US" dirty="0"/>
          </a:p>
        </p:txBody>
      </p:sp>
      <p:sp>
        <p:nvSpPr>
          <p:cNvPr id="3" name="Content Placeholder 2"/>
          <p:cNvSpPr>
            <a:spLocks noGrp="1"/>
          </p:cNvSpPr>
          <p:nvPr>
            <p:ph idx="1"/>
          </p:nvPr>
        </p:nvSpPr>
        <p:spPr/>
        <p:txBody>
          <a:bodyPr>
            <a:normAutofit fontScale="92500"/>
          </a:bodyPr>
          <a:lstStyle/>
          <a:p>
            <a:r>
              <a:rPr lang="en-US" dirty="0" smtClean="0"/>
              <a:t>The United States becomes involved in world affairs as never before, creates NATO, spends billions on foreign aide, fights in several long, bitter wars, and eventually, wins. </a:t>
            </a:r>
          </a:p>
          <a:p>
            <a:r>
              <a:rPr lang="en-US" dirty="0" smtClean="0"/>
              <a:t>The Soviet Union’s communist economy is unable to evolve as rapidly as the free markets of the United States, and discontent among their people leads to internal rebellion.  It loses it’s empire and collapses in 1991. </a:t>
            </a:r>
            <a:endParaRPr lang="en-US" dirty="0"/>
          </a:p>
        </p:txBody>
      </p:sp>
    </p:spTree>
    <p:extLst>
      <p:ext uri="{BB962C8B-B14F-4D97-AF65-F5344CB8AC3E}">
        <p14:creationId xmlns:p14="http://schemas.microsoft.com/office/powerpoint/2010/main" val="82621426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Korean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1293921"/>
            <a:ext cx="6781800" cy="4731766"/>
          </a:xfrm>
        </p:spPr>
      </p:pic>
    </p:spTree>
    <p:extLst>
      <p:ext uri="{BB962C8B-B14F-4D97-AF65-F5344CB8AC3E}">
        <p14:creationId xmlns:p14="http://schemas.microsoft.com/office/powerpoint/2010/main" val="23806594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the Korean War</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The Soviet Union installed a communist government in North Korea at the end of World War II. </a:t>
            </a:r>
          </a:p>
          <a:p>
            <a:r>
              <a:rPr lang="en-US" dirty="0" smtClean="0"/>
              <a:t>The leader of North Korea, Kim Il Sung attempted to attack and take over South Korea in an act of naked aggression – with the tacit approval of both the Soviet Union and Communist China. </a:t>
            </a:r>
          </a:p>
          <a:p>
            <a:r>
              <a:rPr lang="en-US" dirty="0" smtClean="0"/>
              <a:t>The United States – with support from the UN – fought to liberate South Korea.  Having adopted a policy of </a:t>
            </a:r>
            <a:r>
              <a:rPr lang="en-US" i="1" u="sng" dirty="0" smtClean="0"/>
              <a:t>containment</a:t>
            </a:r>
            <a:r>
              <a:rPr lang="en-US" dirty="0" smtClean="0"/>
              <a:t>, the US sought to prevent the spread of communism everywhere!</a:t>
            </a:r>
            <a:endParaRPr lang="en-US" dirty="0"/>
          </a:p>
        </p:txBody>
      </p:sp>
    </p:spTree>
    <p:extLst>
      <p:ext uri="{BB962C8B-B14F-4D97-AF65-F5344CB8AC3E}">
        <p14:creationId xmlns:p14="http://schemas.microsoft.com/office/powerpoint/2010/main" val="397419304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Turning Points in the Korean War</a:t>
            </a:r>
            <a:endParaRPr lang="en-US" dirty="0"/>
          </a:p>
        </p:txBody>
      </p:sp>
      <p:sp>
        <p:nvSpPr>
          <p:cNvPr id="3" name="Content Placeholder 2"/>
          <p:cNvSpPr>
            <a:spLocks noGrp="1"/>
          </p:cNvSpPr>
          <p:nvPr>
            <p:ph idx="1"/>
          </p:nvPr>
        </p:nvSpPr>
        <p:spPr/>
        <p:txBody>
          <a:bodyPr/>
          <a:lstStyle/>
          <a:p>
            <a:r>
              <a:rPr lang="en-US" dirty="0" smtClean="0"/>
              <a:t>Kim Il Sung attacks South Korea.</a:t>
            </a:r>
          </a:p>
          <a:p>
            <a:r>
              <a:rPr lang="en-US" dirty="0" smtClean="0"/>
              <a:t>The US gets permission from the United Nations to liberate South Korea, and under Douglas MacArthur, invades. </a:t>
            </a:r>
          </a:p>
          <a:p>
            <a:r>
              <a:rPr lang="en-US" dirty="0" smtClean="0"/>
              <a:t>After liberating South Korea, MacArthur invades North Korea. </a:t>
            </a:r>
          </a:p>
          <a:p>
            <a:r>
              <a:rPr lang="en-US" dirty="0" smtClean="0"/>
              <a:t>The Chinese entered the war, pushing Americans out of North Korea. </a:t>
            </a:r>
          </a:p>
          <a:p>
            <a:r>
              <a:rPr lang="en-US" dirty="0" smtClean="0"/>
              <a:t>The war ends in a stalemate.</a:t>
            </a:r>
            <a:endParaRPr lang="en-US" dirty="0"/>
          </a:p>
        </p:txBody>
      </p:sp>
    </p:spTree>
    <p:extLst>
      <p:ext uri="{BB962C8B-B14F-4D97-AF65-F5344CB8AC3E}">
        <p14:creationId xmlns:p14="http://schemas.microsoft.com/office/powerpoint/2010/main" val="223318008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Consequences of the Korean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6400" y="1371600"/>
            <a:ext cx="3712381" cy="4800600"/>
          </a:xfrm>
        </p:spPr>
      </p:pic>
      <p:sp>
        <p:nvSpPr>
          <p:cNvPr id="5" name="Rounded Rectangle 4"/>
          <p:cNvSpPr/>
          <p:nvPr/>
        </p:nvSpPr>
        <p:spPr>
          <a:xfrm>
            <a:off x="5715000" y="1295400"/>
            <a:ext cx="2971800" cy="487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The Korean War ended in a stalemate, and the current situation on the Korean peninsula has been the result.  North Korea has been led by the same family – Kim Il Sung, Kim Jung Il and now, Kim Jung Un, since the 1950s.  That nation has fallen into economic despair and a cult like celebration of it’s dictatorial leader.  Meanwhile, South Korea is a prosperous and thriving democracy. </a:t>
            </a:r>
            <a:endParaRPr lang="en-US" dirty="0">
              <a:solidFill>
                <a:schemeClr val="tx1"/>
              </a:solidFill>
            </a:endParaRPr>
          </a:p>
        </p:txBody>
      </p:sp>
    </p:spTree>
    <p:extLst>
      <p:ext uri="{BB962C8B-B14F-4D97-AF65-F5344CB8AC3E}">
        <p14:creationId xmlns:p14="http://schemas.microsoft.com/office/powerpoint/2010/main" val="284002412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Vietnam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7011" y="1447800"/>
            <a:ext cx="7606145" cy="4648199"/>
          </a:xfrm>
        </p:spPr>
      </p:pic>
    </p:spTree>
    <p:extLst>
      <p:ext uri="{BB962C8B-B14F-4D97-AF65-F5344CB8AC3E}">
        <p14:creationId xmlns:p14="http://schemas.microsoft.com/office/powerpoint/2010/main" val="122283083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Causes of US Involvement in the Vietnam War, 1964 - 1975</a:t>
            </a:r>
            <a:endParaRPr lang="en-US" dirty="0"/>
          </a:p>
        </p:txBody>
      </p:sp>
      <p:sp>
        <p:nvSpPr>
          <p:cNvPr id="3" name="Content Placeholder 2"/>
          <p:cNvSpPr>
            <a:spLocks noGrp="1"/>
          </p:cNvSpPr>
          <p:nvPr>
            <p:ph idx="1"/>
          </p:nvPr>
        </p:nvSpPr>
        <p:spPr/>
        <p:txBody>
          <a:bodyPr/>
          <a:lstStyle/>
          <a:p>
            <a:r>
              <a:rPr lang="en-US" i="1" u="sng" dirty="0" smtClean="0"/>
              <a:t>The Domino Theory</a:t>
            </a:r>
            <a:r>
              <a:rPr lang="en-US" dirty="0" smtClean="0"/>
              <a:t>: Americans feared that if communism spread to one nation, that neighboring nations would be threatened as well.  If Vietnam fell, then Laos, Cambodia, and the Philippines might be threatened, too. </a:t>
            </a:r>
          </a:p>
          <a:p>
            <a:r>
              <a:rPr lang="en-US" i="1" u="sng" dirty="0" smtClean="0"/>
              <a:t>The Gulf of Tonkin Incident of 1964 </a:t>
            </a:r>
            <a:r>
              <a:rPr lang="en-US" dirty="0" smtClean="0"/>
              <a:t>– Vietnamese gunboats attacked the USS </a:t>
            </a:r>
            <a:r>
              <a:rPr lang="en-US" i="1" dirty="0" smtClean="0"/>
              <a:t>Turner Joy</a:t>
            </a:r>
            <a:r>
              <a:rPr lang="en-US" dirty="0" smtClean="0"/>
              <a:t>?  Really?</a:t>
            </a:r>
            <a:endParaRPr lang="en-US" dirty="0"/>
          </a:p>
        </p:txBody>
      </p:sp>
    </p:spTree>
    <p:extLst>
      <p:ext uri="{BB962C8B-B14F-4D97-AF65-F5344CB8AC3E}">
        <p14:creationId xmlns:p14="http://schemas.microsoft.com/office/powerpoint/2010/main" val="333706695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Turning Point in the Vietnam War</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Many Americans opposed the brutal war against the Vietnamese, which killed millions of civilians.  Doves and Hawks caused enormous social conflict in the United States. </a:t>
            </a:r>
          </a:p>
          <a:p>
            <a:r>
              <a:rPr lang="en-US" i="1" u="sng" dirty="0" smtClean="0"/>
              <a:t>The Tet Offensive of 1968</a:t>
            </a:r>
            <a:r>
              <a:rPr lang="en-US" dirty="0" smtClean="0"/>
              <a:t>.  When the Vietnamese struck against Americans in a coordinated effort in January of 1968, many Americans became convinced that the war was not going as well as previously assumed.  </a:t>
            </a:r>
          </a:p>
          <a:p>
            <a:r>
              <a:rPr lang="en-US" dirty="0" smtClean="0"/>
              <a:t>The Vietnam War was EXPENSIVE – both in terms of money and in terms of American lives which were lost: over 58,000. </a:t>
            </a:r>
            <a:endParaRPr lang="en-US" dirty="0"/>
          </a:p>
        </p:txBody>
      </p:sp>
    </p:spTree>
    <p:extLst>
      <p:ext uri="{BB962C8B-B14F-4D97-AF65-F5344CB8AC3E}">
        <p14:creationId xmlns:p14="http://schemas.microsoft.com/office/powerpoint/2010/main" val="28746290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Causes of the Revolutionary War</a:t>
            </a:r>
            <a:endParaRPr lang="en-US" dirty="0"/>
          </a:p>
        </p:txBody>
      </p:sp>
      <p:sp>
        <p:nvSpPr>
          <p:cNvPr id="3" name="Content Placeholder 2"/>
          <p:cNvSpPr>
            <a:spLocks noGrp="1"/>
          </p:cNvSpPr>
          <p:nvPr>
            <p:ph idx="1"/>
          </p:nvPr>
        </p:nvSpPr>
        <p:spPr/>
        <p:txBody>
          <a:bodyPr/>
          <a:lstStyle/>
          <a:p>
            <a:r>
              <a:rPr lang="en-US" dirty="0" smtClean="0"/>
              <a:t>The Stamp Act</a:t>
            </a:r>
          </a:p>
          <a:p>
            <a:r>
              <a:rPr lang="en-US" dirty="0" smtClean="0"/>
              <a:t>“Taxation Without Representation!” </a:t>
            </a:r>
          </a:p>
          <a:p>
            <a:r>
              <a:rPr lang="en-US" dirty="0" smtClean="0"/>
              <a:t>The Boston Massacre</a:t>
            </a:r>
          </a:p>
          <a:p>
            <a:r>
              <a:rPr lang="en-US" dirty="0" smtClean="0"/>
              <a:t>The Boston Tea Party</a:t>
            </a:r>
          </a:p>
          <a:p>
            <a:r>
              <a:rPr lang="en-US" dirty="0" smtClean="0"/>
              <a:t>The Intolerable Acts</a:t>
            </a:r>
          </a:p>
          <a:p>
            <a:r>
              <a:rPr lang="en-US" dirty="0" smtClean="0"/>
              <a:t>American Patriots wanted independence from England, and fought for it during this war!</a:t>
            </a:r>
            <a:endParaRPr lang="en-US" dirty="0"/>
          </a:p>
        </p:txBody>
      </p:sp>
    </p:spTree>
    <p:extLst>
      <p:ext uri="{BB962C8B-B14F-4D97-AF65-F5344CB8AC3E}">
        <p14:creationId xmlns:p14="http://schemas.microsoft.com/office/powerpoint/2010/main" val="420168744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Consequences of the Vietnam War</a:t>
            </a:r>
            <a:endParaRPr lang="en-US" dirty="0"/>
          </a:p>
        </p:txBody>
      </p:sp>
      <p:sp>
        <p:nvSpPr>
          <p:cNvPr id="3" name="Content Placeholder 2"/>
          <p:cNvSpPr>
            <a:spLocks noGrp="1"/>
          </p:cNvSpPr>
          <p:nvPr>
            <p:ph idx="1"/>
          </p:nvPr>
        </p:nvSpPr>
        <p:spPr/>
        <p:txBody>
          <a:bodyPr/>
          <a:lstStyle/>
          <a:p>
            <a:r>
              <a:rPr lang="en-US" dirty="0" smtClean="0"/>
              <a:t>Americans withdrew from Vietnam, and the world’s most powerful military was defeated by the Viet Cong. </a:t>
            </a:r>
          </a:p>
          <a:p>
            <a:r>
              <a:rPr lang="en-US" dirty="0" smtClean="0"/>
              <a:t>Communists took over Vietnam. </a:t>
            </a:r>
          </a:p>
          <a:p>
            <a:r>
              <a:rPr lang="en-US" dirty="0" smtClean="0"/>
              <a:t>Many Americans began to view the Cold War in a different light, concerned that overextending the United States military could do more harm than good.</a:t>
            </a:r>
            <a:endParaRPr lang="en-US" dirty="0"/>
          </a:p>
        </p:txBody>
      </p:sp>
    </p:spTree>
    <p:extLst>
      <p:ext uri="{BB962C8B-B14F-4D97-AF65-F5344CB8AC3E}">
        <p14:creationId xmlns:p14="http://schemas.microsoft.com/office/powerpoint/2010/main" val="205652746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Persian Gulf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96376" y="1447800"/>
            <a:ext cx="6376797" cy="4800600"/>
          </a:xfrm>
        </p:spPr>
      </p:pic>
    </p:spTree>
    <p:extLst>
      <p:ext uri="{BB962C8B-B14F-4D97-AF65-F5344CB8AC3E}">
        <p14:creationId xmlns:p14="http://schemas.microsoft.com/office/powerpoint/2010/main" val="15870551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the Persian Gulf War</a:t>
            </a:r>
            <a:endParaRPr lang="en-US" dirty="0"/>
          </a:p>
        </p:txBody>
      </p:sp>
      <p:sp>
        <p:nvSpPr>
          <p:cNvPr id="3" name="Content Placeholder 2"/>
          <p:cNvSpPr>
            <a:spLocks noGrp="1"/>
          </p:cNvSpPr>
          <p:nvPr>
            <p:ph idx="1"/>
          </p:nvPr>
        </p:nvSpPr>
        <p:spPr/>
        <p:txBody>
          <a:bodyPr>
            <a:normAutofit lnSpcReduction="10000"/>
          </a:bodyPr>
          <a:lstStyle/>
          <a:p>
            <a:r>
              <a:rPr lang="en-US" dirty="0" smtClean="0"/>
              <a:t>Saddam Hussein attacked the sovereign nation of Kuwait in the summer of 1991. </a:t>
            </a:r>
          </a:p>
          <a:p>
            <a:r>
              <a:rPr lang="en-US" dirty="0" smtClean="0"/>
              <a:t>Fearing instability in the Middle East region and concerned that American allies in the area like Saudi Arabia and Israel may be at risk from an aggressive Hussein, the United States – led by President George H.W. Bush – formed a large coalition of nations to restore Kuwaiti independence. </a:t>
            </a:r>
            <a:endParaRPr lang="en-US" dirty="0"/>
          </a:p>
        </p:txBody>
      </p:sp>
    </p:spTree>
    <p:extLst>
      <p:ext uri="{BB962C8B-B14F-4D97-AF65-F5344CB8AC3E}">
        <p14:creationId xmlns:p14="http://schemas.microsoft.com/office/powerpoint/2010/main" val="56856573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Results of the Persian Gulf War</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Persian Gulf War accomplished some of its objectives, but not all. </a:t>
            </a:r>
          </a:p>
          <a:p>
            <a:r>
              <a:rPr lang="en-US" dirty="0" smtClean="0"/>
              <a:t>Kuwait was restored to independence. </a:t>
            </a:r>
          </a:p>
          <a:p>
            <a:r>
              <a:rPr lang="en-US" dirty="0" smtClean="0"/>
              <a:t>Iraq was invaded, but George H.W. Bush decided not to pursue actual regime change.  He allowed Saddam Hussein to stay in power, but occupied the northern and southern sections of the country, applied sanctions, and established “no-fly” zones supervised by the US military. </a:t>
            </a:r>
          </a:p>
          <a:p>
            <a:r>
              <a:rPr lang="en-US" dirty="0" smtClean="0"/>
              <a:t>Angered that American soldiers had set up military bases in Saudi Arabia, Osama Bin Laden created Al Qaeda, an terrorist group intended to murder Americans and prevent their influence in the Islamic holy lands – like Saudi Arabia, the site of Mecca. </a:t>
            </a:r>
            <a:endParaRPr lang="en-US" dirty="0"/>
          </a:p>
        </p:txBody>
      </p:sp>
    </p:spTree>
    <p:extLst>
      <p:ext uri="{BB962C8B-B14F-4D97-AF65-F5344CB8AC3E}">
        <p14:creationId xmlns:p14="http://schemas.microsoft.com/office/powerpoint/2010/main" val="122078230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War in Afghanistan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52600" y="1295400"/>
            <a:ext cx="6324600" cy="4788625"/>
          </a:xfrm>
        </p:spPr>
      </p:pic>
    </p:spTree>
    <p:extLst>
      <p:ext uri="{BB962C8B-B14F-4D97-AF65-F5344CB8AC3E}">
        <p14:creationId xmlns:p14="http://schemas.microsoft.com/office/powerpoint/2010/main" val="405787851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Accomplishments of the War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War in Afghanistan started because the Taliban – a theocratic Islamic fundamentalist dictatorship – allowed Al-Qaeda to train murderous terrorists in their nation. </a:t>
            </a:r>
          </a:p>
          <a:p>
            <a:r>
              <a:rPr lang="en-US" dirty="0" smtClean="0"/>
              <a:t>The United States routed the Taliban out of Afghanistan, and has been attempting to create a new, democratic government there, which protects individual rights. </a:t>
            </a:r>
          </a:p>
          <a:p>
            <a:r>
              <a:rPr lang="en-US" dirty="0" smtClean="0"/>
              <a:t>On May 1, 2011, Osama bin Laden was killed in Pakistan. </a:t>
            </a:r>
            <a:endParaRPr lang="en-US" dirty="0"/>
          </a:p>
        </p:txBody>
      </p:sp>
    </p:spTree>
    <p:extLst>
      <p:ext uri="{BB962C8B-B14F-4D97-AF65-F5344CB8AC3E}">
        <p14:creationId xmlns:p14="http://schemas.microsoft.com/office/powerpoint/2010/main" val="174069854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Iraq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99421" y="1447800"/>
            <a:ext cx="7170707" cy="4800600"/>
          </a:xfrm>
        </p:spPr>
      </p:pic>
    </p:spTree>
    <p:extLst>
      <p:ext uri="{BB962C8B-B14F-4D97-AF65-F5344CB8AC3E}">
        <p14:creationId xmlns:p14="http://schemas.microsoft.com/office/powerpoint/2010/main" val="228734624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the Iraq War</a:t>
            </a:r>
            <a:endParaRPr lang="en-US" dirty="0"/>
          </a:p>
        </p:txBody>
      </p:sp>
      <p:sp>
        <p:nvSpPr>
          <p:cNvPr id="3" name="Content Placeholder 2"/>
          <p:cNvSpPr>
            <a:spLocks noGrp="1"/>
          </p:cNvSpPr>
          <p:nvPr>
            <p:ph idx="1"/>
          </p:nvPr>
        </p:nvSpPr>
        <p:spPr/>
        <p:txBody>
          <a:bodyPr/>
          <a:lstStyle/>
          <a:p>
            <a:r>
              <a:rPr lang="en-US" dirty="0" smtClean="0"/>
              <a:t>The United States invaded Iraq in 2003, in order to force regime change in that nation.</a:t>
            </a:r>
          </a:p>
          <a:p>
            <a:r>
              <a:rPr lang="en-US" dirty="0" smtClean="0"/>
              <a:t>The Bush Administration charged that the Iraqis had stockpiled weapons of mass destruction and were a threat to the region. </a:t>
            </a:r>
          </a:p>
          <a:p>
            <a:r>
              <a:rPr lang="en-US" dirty="0" smtClean="0"/>
              <a:t>No weapons of mass destruction were recovered.</a:t>
            </a:r>
            <a:endParaRPr lang="en-US" dirty="0"/>
          </a:p>
        </p:txBody>
      </p:sp>
    </p:spTree>
    <p:extLst>
      <p:ext uri="{BB962C8B-B14F-4D97-AF65-F5344CB8AC3E}">
        <p14:creationId xmlns:p14="http://schemas.microsoft.com/office/powerpoint/2010/main" val="170151398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Results and Accomplishments of the War in Iraq</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Saddam Hussein was captured, put on trial for crimes against humanity and crimes against his own Iraqi people, and put to death by hanging. </a:t>
            </a:r>
          </a:p>
          <a:p>
            <a:r>
              <a:rPr lang="en-US" dirty="0" smtClean="0"/>
              <a:t>Civil war erupted in Iraq.  Hundreds of thousands of men and women were killed in clashes which resulted from the vacuum of power once Hussein was removed. </a:t>
            </a:r>
          </a:p>
          <a:p>
            <a:r>
              <a:rPr lang="en-US" dirty="0" smtClean="0"/>
              <a:t>Tens of thousands of Americans died in the effort to restore order and establish a representative government in Iraq.</a:t>
            </a:r>
          </a:p>
          <a:p>
            <a:r>
              <a:rPr lang="en-US" dirty="0" smtClean="0"/>
              <a:t>Today, a fledgling democracy is emerging in Iraq, with all the difficulties which usually accompany a new government. </a:t>
            </a:r>
            <a:endParaRPr lang="en-US" dirty="0"/>
          </a:p>
        </p:txBody>
      </p:sp>
    </p:spTree>
    <p:extLst>
      <p:ext uri="{BB962C8B-B14F-4D97-AF65-F5344CB8AC3E}">
        <p14:creationId xmlns:p14="http://schemas.microsoft.com/office/powerpoint/2010/main" val="2976291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Turning Points in the Revolutionary War, 1775 - 1781</a:t>
            </a:r>
            <a:endParaRPr lang="en-US" dirty="0"/>
          </a:p>
        </p:txBody>
      </p:sp>
      <p:sp>
        <p:nvSpPr>
          <p:cNvPr id="3" name="Content Placeholder 2"/>
          <p:cNvSpPr>
            <a:spLocks noGrp="1"/>
          </p:cNvSpPr>
          <p:nvPr>
            <p:ph idx="1"/>
          </p:nvPr>
        </p:nvSpPr>
        <p:spPr/>
        <p:txBody>
          <a:bodyPr>
            <a:normAutofit fontScale="92500" lnSpcReduction="10000"/>
          </a:bodyPr>
          <a:lstStyle/>
          <a:p>
            <a:r>
              <a:rPr lang="en-US" i="1" u="sng" dirty="0" smtClean="0"/>
              <a:t>The Battle of Trenton</a:t>
            </a:r>
            <a:r>
              <a:rPr lang="en-US" dirty="0" smtClean="0"/>
              <a:t>: Washington Crosses the Delaware, wins a victory, and gets soldiers in the Continental Army to re-enlist!</a:t>
            </a:r>
          </a:p>
          <a:p>
            <a:r>
              <a:rPr lang="en-US" i="1" u="sng" dirty="0" smtClean="0"/>
              <a:t>The Battle of Saratoga</a:t>
            </a:r>
            <a:r>
              <a:rPr lang="en-US" dirty="0" smtClean="0"/>
              <a:t>: General John Burgoyne’s Army is forced to surrender, and the French join our side!</a:t>
            </a:r>
          </a:p>
          <a:p>
            <a:r>
              <a:rPr lang="en-US" i="1" u="sng" dirty="0" smtClean="0"/>
              <a:t>The Battle of Yorktown</a:t>
            </a:r>
            <a:r>
              <a:rPr lang="en-US" dirty="0" smtClean="0"/>
              <a:t>:  Cornwallis surrenders to Washington (and Lafayette, and Rochambeau, and De Grasse) and the Americans win the war!</a:t>
            </a:r>
            <a:endParaRPr lang="en-US" dirty="0"/>
          </a:p>
        </p:txBody>
      </p:sp>
    </p:spTree>
    <p:extLst>
      <p:ext uri="{BB962C8B-B14F-4D97-AF65-F5344CB8AC3E}">
        <p14:creationId xmlns:p14="http://schemas.microsoft.com/office/powerpoint/2010/main" val="27095878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of the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47800" y="1219200"/>
            <a:ext cx="5791200" cy="3719037"/>
          </a:xfrm>
        </p:spPr>
      </p:pic>
      <p:sp>
        <p:nvSpPr>
          <p:cNvPr id="6" name="Rounded Rectangle 5"/>
          <p:cNvSpPr/>
          <p:nvPr/>
        </p:nvSpPr>
        <p:spPr>
          <a:xfrm>
            <a:off x="1371600" y="5029200"/>
            <a:ext cx="739140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The Treaty of Paris of 1783 gives the United States its independence, and all of the land to the Mississippi River.  The thirteen English colonies were now the United States of America.</a:t>
            </a:r>
            <a:endParaRPr lang="en-US" dirty="0">
              <a:solidFill>
                <a:schemeClr val="tx1"/>
              </a:solidFill>
            </a:endParaRPr>
          </a:p>
        </p:txBody>
      </p:sp>
    </p:spTree>
    <p:extLst>
      <p:ext uri="{BB962C8B-B14F-4D97-AF65-F5344CB8AC3E}">
        <p14:creationId xmlns:p14="http://schemas.microsoft.com/office/powerpoint/2010/main" val="32743184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War of 1812</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71600" y="1676400"/>
            <a:ext cx="7499350" cy="2551325"/>
          </a:xfrm>
        </p:spPr>
      </p:pic>
      <p:sp>
        <p:nvSpPr>
          <p:cNvPr id="5" name="Rounded Rectangle 4"/>
          <p:cNvSpPr/>
          <p:nvPr/>
        </p:nvSpPr>
        <p:spPr>
          <a:xfrm>
            <a:off x="1371600" y="4495800"/>
            <a:ext cx="7543800" cy="1905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The United States fought against England for a second time between 1812 and 1815.  Some historians consider this a second American Revolution.  England had continued to treat Americans with contempt – by occupying Western forts and impressing  (kidnapping) American soldiers until the war began.  They also harassed American trade vessels in the Caribbean and in European ports.</a:t>
            </a:r>
            <a:endParaRPr lang="en-US" dirty="0">
              <a:solidFill>
                <a:schemeClr val="tx1"/>
              </a:solidFill>
            </a:endParaRPr>
          </a:p>
        </p:txBody>
      </p:sp>
    </p:spTree>
    <p:extLst>
      <p:ext uri="{BB962C8B-B14F-4D97-AF65-F5344CB8AC3E}">
        <p14:creationId xmlns:p14="http://schemas.microsoft.com/office/powerpoint/2010/main" val="3766508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the War of 1812</a:t>
            </a:r>
            <a:endParaRPr lang="en-US" dirty="0"/>
          </a:p>
        </p:txBody>
      </p:sp>
      <p:sp>
        <p:nvSpPr>
          <p:cNvPr id="3" name="Content Placeholder 2"/>
          <p:cNvSpPr>
            <a:spLocks noGrp="1"/>
          </p:cNvSpPr>
          <p:nvPr>
            <p:ph idx="1"/>
          </p:nvPr>
        </p:nvSpPr>
        <p:spPr/>
        <p:txBody>
          <a:bodyPr>
            <a:normAutofit/>
          </a:bodyPr>
          <a:lstStyle/>
          <a:p>
            <a:r>
              <a:rPr lang="en-US" dirty="0" smtClean="0"/>
              <a:t>English impressment – or kidnapping – of American soldiers on the open seas. </a:t>
            </a:r>
          </a:p>
          <a:p>
            <a:r>
              <a:rPr lang="en-US" dirty="0" smtClean="0"/>
              <a:t>English soldiers remained in some of the western forts in the Ohio River Valley, and were blamed for encouraging Indians to attack Americans. </a:t>
            </a:r>
          </a:p>
          <a:p>
            <a:r>
              <a:rPr lang="en-US" dirty="0" smtClean="0"/>
              <a:t>The English navy had interfered with American trade vessels in the Atlantic. </a:t>
            </a:r>
          </a:p>
          <a:p>
            <a:r>
              <a:rPr lang="en-US" dirty="0" smtClean="0"/>
              <a:t>James Madison gave in to the War Hawks.</a:t>
            </a:r>
            <a:endParaRPr lang="en-US" dirty="0"/>
          </a:p>
        </p:txBody>
      </p:sp>
    </p:spTree>
    <p:extLst>
      <p:ext uri="{BB962C8B-B14F-4D97-AF65-F5344CB8AC3E}">
        <p14:creationId xmlns:p14="http://schemas.microsoft.com/office/powerpoint/2010/main" val="26580762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847</TotalTime>
  <Words>3027</Words>
  <Application>Microsoft Office PowerPoint</Application>
  <PresentationFormat>On-screen Show (4:3)</PresentationFormat>
  <Paragraphs>214</Paragraphs>
  <Slides>58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58</vt:i4>
      </vt:variant>
    </vt:vector>
  </HeadingPairs>
  <TitlesOfParts>
    <vt:vector size="63" baseType="lpstr">
      <vt:lpstr>Blackadder ITC</vt:lpstr>
      <vt:lpstr>Gill Sans MT</vt:lpstr>
      <vt:lpstr>Verdana</vt:lpstr>
      <vt:lpstr>Wingdings 2</vt:lpstr>
      <vt:lpstr>Solstice</vt:lpstr>
      <vt:lpstr>Warfare in American History</vt:lpstr>
      <vt:lpstr>Know your nation’s wars…</vt:lpstr>
      <vt:lpstr>American Wars, 1775 - Present</vt:lpstr>
      <vt:lpstr>The Revolutionary War</vt:lpstr>
      <vt:lpstr>Causes of the Revolutionary War</vt:lpstr>
      <vt:lpstr>Turning Points in the Revolutionary War, 1775 - 1781</vt:lpstr>
      <vt:lpstr>Results of the War</vt:lpstr>
      <vt:lpstr>The War of 1812</vt:lpstr>
      <vt:lpstr>Causes of the War of 1812</vt:lpstr>
      <vt:lpstr>Turning Points in the War of 1812</vt:lpstr>
      <vt:lpstr>Consequences of the War</vt:lpstr>
      <vt:lpstr>The Mexican-American War</vt:lpstr>
      <vt:lpstr>Prequel: The Texas War for Independence, 1835</vt:lpstr>
      <vt:lpstr>The Texas War for Independence</vt:lpstr>
      <vt:lpstr>Causes of the Mexican-American War, 1846 - 1848</vt:lpstr>
      <vt:lpstr>The Treaty of Guadalupe-Hidalgo</vt:lpstr>
      <vt:lpstr>The Civil War</vt:lpstr>
      <vt:lpstr>Causes of the Civil War</vt:lpstr>
      <vt:lpstr>Turning Points in the Civil War</vt:lpstr>
      <vt:lpstr>Consequences of the Civil War</vt:lpstr>
      <vt:lpstr>The Plains Wars: Imperial Design</vt:lpstr>
      <vt:lpstr>Major Battles of the Plains Wars</vt:lpstr>
      <vt:lpstr>Consequences of the Plains Wars</vt:lpstr>
      <vt:lpstr>The Spanish-American War</vt:lpstr>
      <vt:lpstr>Causes of the Spanish American War, 1898 – The Filipino Rebellion</vt:lpstr>
      <vt:lpstr>Turning Point Battles of the War</vt:lpstr>
      <vt:lpstr>Consequences of the War</vt:lpstr>
      <vt:lpstr>World War I: 1917 - 1918</vt:lpstr>
      <vt:lpstr>Cause of American Involvement</vt:lpstr>
      <vt:lpstr>Turning Point?</vt:lpstr>
      <vt:lpstr>Consequences of the War</vt:lpstr>
      <vt:lpstr>The Treaty of Versailles</vt:lpstr>
      <vt:lpstr>World War II: 1941 - 1945</vt:lpstr>
      <vt:lpstr>Causes of American Involvement</vt:lpstr>
      <vt:lpstr>Turning Points in the War</vt:lpstr>
      <vt:lpstr>Consequences of World War II</vt:lpstr>
      <vt:lpstr>The Cold War: US vs. USSR</vt:lpstr>
      <vt:lpstr>Causes of the Cold War</vt:lpstr>
      <vt:lpstr>The Cold War: US vs. USSR</vt:lpstr>
      <vt:lpstr>Major Events in the Cold War</vt:lpstr>
      <vt:lpstr>Leaders of the US and Soviet Union</vt:lpstr>
      <vt:lpstr>The Consequences of the Cold War</vt:lpstr>
      <vt:lpstr>The Korean War</vt:lpstr>
      <vt:lpstr>Causes of the Korean War</vt:lpstr>
      <vt:lpstr>Turning Points in the Korean War</vt:lpstr>
      <vt:lpstr>Consequences of the Korean War</vt:lpstr>
      <vt:lpstr>The Vietnam War</vt:lpstr>
      <vt:lpstr>Causes of US Involvement in the Vietnam War, 1964 - 1975</vt:lpstr>
      <vt:lpstr>Turning Point in the Vietnam War</vt:lpstr>
      <vt:lpstr>Consequences of the Vietnam War</vt:lpstr>
      <vt:lpstr>The Persian Gulf War</vt:lpstr>
      <vt:lpstr>Causes of the Persian Gulf War</vt:lpstr>
      <vt:lpstr>The Results of the Persian Gulf War</vt:lpstr>
      <vt:lpstr>The War in Afghanistan</vt:lpstr>
      <vt:lpstr>Accomplishments of the War</vt:lpstr>
      <vt:lpstr>The Iraq War</vt:lpstr>
      <vt:lpstr>Causes of the Iraq War</vt:lpstr>
      <vt:lpstr>Results and Accomplishments of the War in Iraq</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Warfare in American History</dc:title>
  <dc:creator>Adam</dc:creator>
  <cp:lastModifiedBy>Adam Henry</cp:lastModifiedBy>
  <cp:revision>30</cp:revision>
  <dcterms:created xsi:type="dcterms:W3CDTF">2014-02-26T23:07:32Z</dcterms:created>
  <dcterms:modified xsi:type="dcterms:W3CDTF">2016-04-27T16:14:48Z</dcterms:modified>
</cp:coreProperties>
</file>